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46" r:id="rId1"/>
  </p:sldMasterIdLst>
  <p:notesMasterIdLst>
    <p:notesMasterId r:id="rId198"/>
  </p:notesMasterIdLst>
  <p:handoutMasterIdLst>
    <p:handoutMasterId r:id="rId199"/>
  </p:handoutMasterIdLst>
  <p:sldIdLst>
    <p:sldId id="918" r:id="rId2"/>
    <p:sldId id="899" r:id="rId3"/>
    <p:sldId id="848" r:id="rId4"/>
    <p:sldId id="849" r:id="rId5"/>
    <p:sldId id="850" r:id="rId6"/>
    <p:sldId id="851" r:id="rId7"/>
    <p:sldId id="900" r:id="rId8"/>
    <p:sldId id="852" r:id="rId9"/>
    <p:sldId id="853" r:id="rId10"/>
    <p:sldId id="854" r:id="rId11"/>
    <p:sldId id="855" r:id="rId12"/>
    <p:sldId id="670" r:id="rId13"/>
    <p:sldId id="671" r:id="rId14"/>
    <p:sldId id="672" r:id="rId15"/>
    <p:sldId id="674" r:id="rId16"/>
    <p:sldId id="675" r:id="rId17"/>
    <p:sldId id="676" r:id="rId18"/>
    <p:sldId id="677" r:id="rId19"/>
    <p:sldId id="857" r:id="rId20"/>
    <p:sldId id="678" r:id="rId21"/>
    <p:sldId id="681" r:id="rId22"/>
    <p:sldId id="919" r:id="rId23"/>
    <p:sldId id="921" r:id="rId24"/>
    <p:sldId id="920" r:id="rId25"/>
    <p:sldId id="682" r:id="rId26"/>
    <p:sldId id="685" r:id="rId27"/>
    <p:sldId id="683" r:id="rId28"/>
    <p:sldId id="686" r:id="rId29"/>
    <p:sldId id="858" r:id="rId30"/>
    <p:sldId id="859" r:id="rId31"/>
    <p:sldId id="860" r:id="rId32"/>
    <p:sldId id="861" r:id="rId33"/>
    <p:sldId id="687" r:id="rId34"/>
    <p:sldId id="691" r:id="rId35"/>
    <p:sldId id="692" r:id="rId36"/>
    <p:sldId id="862" r:id="rId37"/>
    <p:sldId id="693" r:id="rId38"/>
    <p:sldId id="694" r:id="rId39"/>
    <p:sldId id="695" r:id="rId40"/>
    <p:sldId id="696" r:id="rId41"/>
    <p:sldId id="697" r:id="rId42"/>
    <p:sldId id="698" r:id="rId43"/>
    <p:sldId id="701" r:id="rId44"/>
    <p:sldId id="704" r:id="rId45"/>
    <p:sldId id="706" r:id="rId46"/>
    <p:sldId id="708" r:id="rId47"/>
    <p:sldId id="863" r:id="rId48"/>
    <p:sldId id="889" r:id="rId49"/>
    <p:sldId id="890" r:id="rId50"/>
    <p:sldId id="891" r:id="rId51"/>
    <p:sldId id="892" r:id="rId52"/>
    <p:sldId id="709" r:id="rId53"/>
    <p:sldId id="864" r:id="rId54"/>
    <p:sldId id="865" r:id="rId55"/>
    <p:sldId id="710" r:id="rId56"/>
    <p:sldId id="713" r:id="rId57"/>
    <p:sldId id="867" r:id="rId58"/>
    <p:sldId id="714" r:id="rId59"/>
    <p:sldId id="868" r:id="rId60"/>
    <p:sldId id="870" r:id="rId61"/>
    <p:sldId id="715" r:id="rId62"/>
    <p:sldId id="716" r:id="rId63"/>
    <p:sldId id="872" r:id="rId64"/>
    <p:sldId id="873" r:id="rId65"/>
    <p:sldId id="874" r:id="rId66"/>
    <p:sldId id="875" r:id="rId67"/>
    <p:sldId id="876" r:id="rId68"/>
    <p:sldId id="717" r:id="rId69"/>
    <p:sldId id="718" r:id="rId70"/>
    <p:sldId id="922" r:id="rId71"/>
    <p:sldId id="719" r:id="rId72"/>
    <p:sldId id="721" r:id="rId73"/>
    <p:sldId id="722" r:id="rId74"/>
    <p:sldId id="901" r:id="rId75"/>
    <p:sldId id="724" r:id="rId76"/>
    <p:sldId id="723" r:id="rId77"/>
    <p:sldId id="726" r:id="rId78"/>
    <p:sldId id="727" r:id="rId79"/>
    <p:sldId id="728" r:id="rId80"/>
    <p:sldId id="730" r:id="rId81"/>
    <p:sldId id="732" r:id="rId82"/>
    <p:sldId id="733" r:id="rId83"/>
    <p:sldId id="735" r:id="rId84"/>
    <p:sldId id="877" r:id="rId85"/>
    <p:sldId id="878" r:id="rId86"/>
    <p:sldId id="879" r:id="rId87"/>
    <p:sldId id="902" r:id="rId88"/>
    <p:sldId id="738" r:id="rId89"/>
    <p:sldId id="739" r:id="rId90"/>
    <p:sldId id="740" r:id="rId91"/>
    <p:sldId id="741" r:id="rId92"/>
    <p:sldId id="924" r:id="rId93"/>
    <p:sldId id="880" r:id="rId94"/>
    <p:sldId id="881" r:id="rId95"/>
    <p:sldId id="882" r:id="rId96"/>
    <p:sldId id="883" r:id="rId97"/>
    <p:sldId id="884" r:id="rId98"/>
    <p:sldId id="742" r:id="rId99"/>
    <p:sldId id="743" r:id="rId100"/>
    <p:sldId id="744" r:id="rId101"/>
    <p:sldId id="745" r:id="rId102"/>
    <p:sldId id="746" r:id="rId103"/>
    <p:sldId id="749" r:id="rId104"/>
    <p:sldId id="752" r:id="rId105"/>
    <p:sldId id="753" r:id="rId106"/>
    <p:sldId id="754" r:id="rId107"/>
    <p:sldId id="755" r:id="rId108"/>
    <p:sldId id="756" r:id="rId109"/>
    <p:sldId id="757" r:id="rId110"/>
    <p:sldId id="758" r:id="rId111"/>
    <p:sldId id="759" r:id="rId112"/>
    <p:sldId id="760" r:id="rId113"/>
    <p:sldId id="761" r:id="rId114"/>
    <p:sldId id="762" r:id="rId115"/>
    <p:sldId id="764" r:id="rId116"/>
    <p:sldId id="765" r:id="rId117"/>
    <p:sldId id="766" r:id="rId118"/>
    <p:sldId id="767" r:id="rId119"/>
    <p:sldId id="768" r:id="rId120"/>
    <p:sldId id="769" r:id="rId121"/>
    <p:sldId id="770" r:id="rId122"/>
    <p:sldId id="771" r:id="rId123"/>
    <p:sldId id="772" r:id="rId124"/>
    <p:sldId id="773" r:id="rId125"/>
    <p:sldId id="776" r:id="rId126"/>
    <p:sldId id="778" r:id="rId127"/>
    <p:sldId id="779" r:id="rId128"/>
    <p:sldId id="781" r:id="rId129"/>
    <p:sldId id="894" r:id="rId130"/>
    <p:sldId id="895" r:id="rId131"/>
    <p:sldId id="782" r:id="rId132"/>
    <p:sldId id="783" r:id="rId133"/>
    <p:sldId id="784" r:id="rId134"/>
    <p:sldId id="785" r:id="rId135"/>
    <p:sldId id="787" r:id="rId136"/>
    <p:sldId id="790" r:id="rId137"/>
    <p:sldId id="792" r:id="rId138"/>
    <p:sldId id="793" r:id="rId139"/>
    <p:sldId id="794" r:id="rId140"/>
    <p:sldId id="795" r:id="rId141"/>
    <p:sldId id="797" r:id="rId142"/>
    <p:sldId id="799" r:id="rId143"/>
    <p:sldId id="800" r:id="rId144"/>
    <p:sldId id="801" r:id="rId145"/>
    <p:sldId id="802" r:id="rId146"/>
    <p:sldId id="803" r:id="rId147"/>
    <p:sldId id="805" r:id="rId148"/>
    <p:sldId id="806" r:id="rId149"/>
    <p:sldId id="903" r:id="rId150"/>
    <p:sldId id="808" r:id="rId151"/>
    <p:sldId id="809" r:id="rId152"/>
    <p:sldId id="810" r:id="rId153"/>
    <p:sldId id="811" r:id="rId154"/>
    <p:sldId id="814" r:id="rId155"/>
    <p:sldId id="815" r:id="rId156"/>
    <p:sldId id="816" r:id="rId157"/>
    <p:sldId id="817" r:id="rId158"/>
    <p:sldId id="818" r:id="rId159"/>
    <p:sldId id="896" r:id="rId160"/>
    <p:sldId id="885" r:id="rId161"/>
    <p:sldId id="904" r:id="rId162"/>
    <p:sldId id="905" r:id="rId163"/>
    <p:sldId id="906" r:id="rId164"/>
    <p:sldId id="819" r:id="rId165"/>
    <p:sldId id="821" r:id="rId166"/>
    <p:sldId id="822" r:id="rId167"/>
    <p:sldId id="823" r:id="rId168"/>
    <p:sldId id="824" r:id="rId169"/>
    <p:sldId id="825" r:id="rId170"/>
    <p:sldId id="907" r:id="rId171"/>
    <p:sldId id="908" r:id="rId172"/>
    <p:sldId id="828" r:id="rId173"/>
    <p:sldId id="831" r:id="rId174"/>
    <p:sldId id="834" r:id="rId175"/>
    <p:sldId id="856" r:id="rId176"/>
    <p:sldId id="836" r:id="rId177"/>
    <p:sldId id="837" r:id="rId178"/>
    <p:sldId id="838" r:id="rId179"/>
    <p:sldId id="839" r:id="rId180"/>
    <p:sldId id="910" r:id="rId181"/>
    <p:sldId id="916" r:id="rId182"/>
    <p:sldId id="917" r:id="rId183"/>
    <p:sldId id="911" r:id="rId184"/>
    <p:sldId id="912" r:id="rId185"/>
    <p:sldId id="926" r:id="rId186"/>
    <p:sldId id="927" r:id="rId187"/>
    <p:sldId id="928" r:id="rId188"/>
    <p:sldId id="929" r:id="rId189"/>
    <p:sldId id="913" r:id="rId190"/>
    <p:sldId id="914" r:id="rId191"/>
    <p:sldId id="915" r:id="rId192"/>
    <p:sldId id="886" r:id="rId193"/>
    <p:sldId id="651" r:id="rId194"/>
    <p:sldId id="925" r:id="rId195"/>
    <p:sldId id="467" r:id="rId196"/>
    <p:sldId id="923" r:id="rId197"/>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000066"/>
    <a:srgbClr val="0033CC"/>
    <a:srgbClr val="FF3300"/>
    <a:srgbClr val="CFEDFE"/>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3563" autoAdjust="0"/>
  </p:normalViewPr>
  <p:slideViewPr>
    <p:cSldViewPr>
      <p:cViewPr varScale="1">
        <p:scale>
          <a:sx n="109" d="100"/>
          <a:sy n="109" d="100"/>
        </p:scale>
        <p:origin x="636" y="120"/>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_rels/viewProps.xml.rels><?xml version="1.0" encoding="UTF-8" standalone="yes"?>
<Relationships xmlns="http://schemas.openxmlformats.org/package/2006/relationships"><Relationship Id="rId1" Type="http://schemas.openxmlformats.org/officeDocument/2006/relationships/slide" Target="slides/slide1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381000" y="685800"/>
            <a:ext cx="6096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381000" y="685800"/>
            <a:ext cx="6096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13</a:t>
            </a:fld>
            <a:endParaRPr lang="en-US" altLang="zh-CN"/>
          </a:p>
        </p:txBody>
      </p:sp>
    </p:spTree>
    <p:extLst>
      <p:ext uri="{BB962C8B-B14F-4D97-AF65-F5344CB8AC3E}">
        <p14:creationId xmlns:p14="http://schemas.microsoft.com/office/powerpoint/2010/main" val="233822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xfrm>
            <a:off x="65088" y="733425"/>
            <a:ext cx="6518275" cy="3667125"/>
          </a:xfrm>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94</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xfrm>
            <a:off x="65088" y="733425"/>
            <a:ext cx="6518275" cy="3667125"/>
          </a:xfrm>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193</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042104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194</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135974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18342906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26416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634970505"/>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51738139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68477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288673"/>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156684055"/>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858430464"/>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2907012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68025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62064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3120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70418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79785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2914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2281770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Tree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779141053"/>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95.xml"/><Relationship Id="rId3" Type="http://schemas.openxmlformats.org/officeDocument/2006/relationships/slide" Target="slide8.xml"/><Relationship Id="rId7" Type="http://schemas.openxmlformats.org/officeDocument/2006/relationships/slide" Target="slide42.xml"/><Relationship Id="rId12" Type="http://schemas.openxmlformats.org/officeDocument/2006/relationships/image" Target="../media/image2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xml"/><Relationship Id="rId11" Type="http://schemas.openxmlformats.org/officeDocument/2006/relationships/image" Target="../media/image7.png"/><Relationship Id="rId5" Type="http://schemas.openxmlformats.org/officeDocument/2006/relationships/slide" Target="slide14.xml"/><Relationship Id="rId10" Type="http://schemas.openxmlformats.org/officeDocument/2006/relationships/slide" Target="slide76.xml"/><Relationship Id="rId4" Type="http://schemas.openxmlformats.org/officeDocument/2006/relationships/slide" Target="slide3.xml"/><Relationship Id="rId9" Type="http://schemas.openxmlformats.org/officeDocument/2006/relationships/slide" Target="slide3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gif"/><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1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gif"/><Relationship Id="rId4" Type="http://schemas.openxmlformats.org/officeDocument/2006/relationships/image" Target="../media/image69.gif"/></Relationships>
</file>

<file path=ppt/slides/_rels/slide1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73.wmf"/><Relationship Id="rId5" Type="http://schemas.openxmlformats.org/officeDocument/2006/relationships/oleObject" Target="../embeddings/oleObject15.bin"/><Relationship Id="rId4" Type="http://schemas.openxmlformats.org/officeDocument/2006/relationships/image" Target="../media/image72.w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50.wmf"/></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5.wmf"/><Relationship Id="rId5" Type="http://schemas.openxmlformats.org/officeDocument/2006/relationships/oleObject" Target="../embeddings/oleObject21.bin"/><Relationship Id="rId4" Type="http://schemas.openxmlformats.org/officeDocument/2006/relationships/image" Target="../media/image50.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gif"/><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80.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0.xml.rels><?xml version="1.0" encoding="UTF-8" standalone="yes"?>
<Relationships xmlns="http://schemas.openxmlformats.org/package/2006/relationships"><Relationship Id="rId3" Type="http://schemas.openxmlformats.org/officeDocument/2006/relationships/oleObject" Target="../embeddings/Microsoft_Excel_97-2003____1.xls"/><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6.jpeg"/><Relationship Id="rId4" Type="http://schemas.openxmlformats.org/officeDocument/2006/relationships/image" Target="../media/image81.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1.emf"/><Relationship Id="rId5" Type="http://schemas.openxmlformats.org/officeDocument/2006/relationships/oleObject" Target="../embeddings/Microsoft_Excel_97-2003____2.xls"/><Relationship Id="rId4" Type="http://schemas.openxmlformats.org/officeDocument/2006/relationships/image" Target="../media/image82.emf"/></Relationships>
</file>

<file path=ppt/slides/_rels/slide1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66.jpeg"/></Relationships>
</file>

<file path=ppt/slides/_rels/slide19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2.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gif"/></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7.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2.wmf"/><Relationship Id="rId5" Type="http://schemas.openxmlformats.org/officeDocument/2006/relationships/oleObject" Target="../embeddings/oleObject6.bin"/><Relationship Id="rId4" Type="http://schemas.openxmlformats.org/officeDocument/2006/relationships/image" Target="../media/image48.wmf"/></Relationships>
</file>

<file path=ppt/slides/_rels/slide8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53.wmf"/><Relationship Id="rId3" Type="http://schemas.openxmlformats.org/officeDocument/2006/relationships/oleObject" Target="../embeddings/oleObject7.bin"/><Relationship Id="rId7" Type="http://schemas.openxmlformats.org/officeDocument/2006/relationships/image" Target="../media/image50.wmf"/><Relationship Id="rId12"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52.wmf"/><Relationship Id="rId5" Type="http://schemas.openxmlformats.org/officeDocument/2006/relationships/image" Target="../media/image38.jpeg"/><Relationship Id="rId10" Type="http://schemas.openxmlformats.org/officeDocument/2006/relationships/oleObject" Target="../embeddings/oleObject10.bin"/><Relationship Id="rId4" Type="http://schemas.openxmlformats.org/officeDocument/2006/relationships/image" Target="../media/image49.wmf"/><Relationship Id="rId9" Type="http://schemas.openxmlformats.org/officeDocument/2006/relationships/image" Target="../media/image51.wmf"/><Relationship Id="rId14" Type="http://schemas.openxmlformats.org/officeDocument/2006/relationships/image" Target="../media/image54.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9.wmf"/></Relationships>
</file>

<file path=ppt/slides/_rels/slide9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6.wmf"/><Relationship Id="rId4" Type="http://schemas.openxmlformats.org/officeDocument/2006/relationships/oleObject" Target="../embeddings/oleObject13.bin"/></Relationships>
</file>

<file path=ppt/slides/_rels/slide9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5</a:t>
            </a:r>
            <a:r>
              <a:rPr lang="zh-CN" altLang="en-US" sz="7200" b="1" dirty="0" smtClean="0">
                <a:solidFill>
                  <a:srgbClr val="C62400"/>
                </a:solidFill>
                <a:latin typeface="华文仿宋" panose="02010600040101010101" pitchFamily="2" charset="-122"/>
                <a:ea typeface="华文仿宋" panose="02010600040101010101" pitchFamily="2" charset="-122"/>
              </a:rPr>
              <a:t>章 </a:t>
            </a:r>
            <a:r>
              <a:rPr lang="zh-CN" altLang="en-US" sz="7200" b="1" dirty="0">
                <a:solidFill>
                  <a:srgbClr val="C62400"/>
                </a:solidFill>
                <a:latin typeface="华文仿宋" panose="02010600040101010101" pitchFamily="2" charset="-122"/>
                <a:ea typeface="华文仿宋" panose="02010600040101010101" pitchFamily="2" charset="-122"/>
              </a:rPr>
              <a:t>树与二叉树</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2020</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58082947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07368" y="-27384"/>
            <a:ext cx="5292080" cy="784225"/>
          </a:xfrm>
        </p:spPr>
        <p:txBody>
          <a:bodyPr vert="horz" wrap="square" lIns="92075" tIns="46038" rIns="92075" bIns="46038" numCol="1" anchor="b" anchorCtr="0" compatLnSpc="1">
            <a:prstTxWarp prst="textNoShape">
              <a:avLst/>
            </a:prstTxWarp>
            <a:normAutofit fontScale="90000"/>
          </a:bodyPr>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9" y="1341439"/>
            <a:ext cx="8618537"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idx="1"/>
          </p:nvPr>
        </p:nvSpPr>
        <p:spPr>
          <a:xfrm>
            <a:off x="1199456" y="872951"/>
            <a:ext cx="10009112" cy="5796409"/>
          </a:xfrm>
        </p:spPr>
        <p:txBody>
          <a:bodyPr>
            <a:normAutofit/>
          </a:bodyPr>
          <a:lstStyle/>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改造树结点，将 </a:t>
            </a:r>
            <a:r>
              <a:rPr lang="en-US" altLang="zh-CN" b="1" dirty="0" err="1">
                <a:latin typeface="Times New Roman" panose="02020603050405020304" pitchFamily="18" charset="0"/>
                <a:ea typeface="仿宋_GB2312" pitchFamily="49" charset="-122"/>
              </a:rPr>
              <a:t>pred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指针和 </a:t>
            </a:r>
            <a:r>
              <a:rPr lang="en-US" altLang="zh-CN" b="1" dirty="0" err="1">
                <a:latin typeface="Times New Roman" panose="02020603050405020304" pitchFamily="18" charset="0"/>
                <a:ea typeface="仿宋_GB2312" pitchFamily="49" charset="-122"/>
              </a:rPr>
              <a:t>succ</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指针压缩到 </a:t>
            </a:r>
            <a:r>
              <a:rPr lang="en-US" altLang="zh-CN" b="1" dirty="0" err="1">
                <a:latin typeface="Times New Roman" panose="02020603050405020304" pitchFamily="18" charset="0"/>
                <a:ea typeface="仿宋_GB2312" pitchFamily="49" charset="-122"/>
              </a:rPr>
              <a:t>leftChild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rightChild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的空闲指针中，并增设两个标志 </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rtag</a:t>
            </a:r>
            <a:r>
              <a:rPr lang="zh-CN" altLang="en-US" b="1" dirty="0">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100" b="1" dirty="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b="1" dirty="0" err="1" smtClean="0">
                <a:latin typeface="Times New Roman" panose="02020603050405020304" pitchFamily="18" charset="0"/>
                <a:ea typeface="仿宋_GB2312" pitchFamily="49" charset="-122"/>
              </a:rPr>
              <a:t>ltag</a:t>
            </a:r>
            <a:r>
              <a:rPr lang="en-US" altLang="zh-CN" b="1" dirty="0" smtClean="0">
                <a:latin typeface="Times New Roman" panose="02020603050405020304" pitchFamily="18" charset="0"/>
                <a:ea typeface="仿宋_GB2312" pitchFamily="49" charset="-122"/>
              </a:rPr>
              <a:t> </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0</a:t>
            </a:r>
            <a:r>
              <a:rPr lang="zh-CN" altLang="en-US" b="1" dirty="0">
                <a:latin typeface="Times New Roman" panose="02020603050405020304" pitchFamily="18" charset="0"/>
                <a:ea typeface="仿宋_GB2312" pitchFamily="49" charset="-122"/>
              </a:rPr>
              <a:t>，表示相应指针指示左子女（或右子女结点）；当</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631504" y="4004295"/>
            <a:ext cx="6640512" cy="504825"/>
            <a:chOff x="589" y="913"/>
            <a:chExt cx="4183"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51"/>
          <p:cNvGrpSpPr>
            <a:grpSpLocks/>
          </p:cNvGrpSpPr>
          <p:nvPr/>
        </p:nvGrpSpPr>
        <p:grpSpPr bwMode="auto">
          <a:xfrm>
            <a:off x="8471073" y="2780928"/>
            <a:ext cx="3457575" cy="2438400"/>
            <a:chOff x="-23" y="1569"/>
            <a:chExt cx="2178" cy="1536"/>
          </a:xfrm>
        </p:grpSpPr>
        <p:sp>
          <p:nvSpPr>
            <p:cNvPr id="11"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21"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22"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23"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24"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5"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26"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0"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1"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2"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3"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4"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5"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6"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2638426" y="1592264"/>
            <a:ext cx="6640513" cy="504825"/>
            <a:chOff x="589" y="913"/>
            <a:chExt cx="4183"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03389"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6740" name="Group 123"/>
          <p:cNvGrpSpPr>
            <a:grpSpLocks/>
          </p:cNvGrpSpPr>
          <p:nvPr/>
        </p:nvGrpSpPr>
        <p:grpSpPr bwMode="auto">
          <a:xfrm>
            <a:off x="5076825" y="2230439"/>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10"/>
              <a:chOff x="4377" y="1820"/>
              <a:chExt cx="1044" cy="310"/>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10"/>
              <a:chOff x="2329" y="2335"/>
              <a:chExt cx="1088" cy="310"/>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44" cy="308"/>
              <a:chOff x="4369" y="2335"/>
              <a:chExt cx="1044"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821532" y="0"/>
            <a:ext cx="5580063" cy="719138"/>
          </a:xfrm>
        </p:spPr>
        <p:txBody>
          <a:bodyPr/>
          <a:lstStyle/>
          <a:p>
            <a:r>
              <a:rPr lang="zh-CN" altLang="en-US" sz="3200" b="1" dirty="0">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839416" y="0"/>
            <a:ext cx="5915025" cy="739775"/>
          </a:xfrm>
        </p:spPr>
        <p:txBody>
          <a:bodyPr/>
          <a:lstStyle/>
          <a:p>
            <a:r>
              <a:rPr lang="zh-CN" altLang="en-US" sz="3200" b="1">
                <a:ea typeface="华文新魏" panose="02010800040101010101" pitchFamily="2" charset="-122"/>
              </a:rPr>
              <a:t>线索化二叉树的类定义</a:t>
            </a:r>
          </a:p>
        </p:txBody>
      </p:sp>
      <p:sp>
        <p:nvSpPr>
          <p:cNvPr id="207876" name="Rectangle 4"/>
          <p:cNvSpPr>
            <a:spLocks noGrp="1" noChangeArrowheads="1"/>
          </p:cNvSpPr>
          <p:nvPr>
            <p:ph idx="1"/>
          </p:nvPr>
        </p:nvSpPr>
        <p:spPr>
          <a:xfrm>
            <a:off x="-24680" y="1268760"/>
            <a:ext cx="4536504" cy="2880320"/>
          </a:xfrm>
        </p:spPr>
        <p:txBody>
          <a:bodyPr>
            <a:noAutofit/>
          </a:bodyPr>
          <a:lstStyle/>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线索标志</a:t>
            </a:r>
          </a:p>
          <a:p>
            <a:pPr>
              <a:spcBef>
                <a:spcPct val="10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leftChild</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a:latin typeface="Times New Roman" panose="02020603050405020304" pitchFamily="18" charset="0"/>
                <a:ea typeface="隶书" panose="02010509060101010101" pitchFamily="49" charset="-122"/>
              </a:rPr>
              <a:t>data</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data(item)</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(NULL</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4943872" y="830612"/>
            <a:ext cx="7128792" cy="55800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rPr>
              <a:t>template &lt;class</a:t>
            </a:r>
            <a:r>
              <a:rPr kumimoji="0" lang="en-US" altLang="zh-CN" sz="1800" b="0" dirty="0" smtClean="0">
                <a:latin typeface="Times New Roman" panose="02020603050405020304" pitchFamily="18" charset="0"/>
              </a:rPr>
              <a:t> T</a:t>
            </a:r>
            <a:r>
              <a:rPr kumimoji="0" lang="en-US" altLang="zh-CN" sz="1800" b="1" dirty="0" smtClean="0">
                <a:latin typeface="Times New Roman" panose="02020603050405020304" pitchFamily="18" charset="0"/>
              </a:rPr>
              <a:t>&gt;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class</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线索化二叉树类</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protected:</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root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树的根指针</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pre)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中序遍历建立线索二叉树</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寻找结点</a:t>
            </a:r>
            <a:r>
              <a:rPr kumimoji="0" lang="en-US" altLang="zh-CN" sz="1800" b="0" dirty="0" smtClean="0">
                <a:solidFill>
                  <a:schemeClr val="tx2"/>
                </a:solidFill>
                <a:latin typeface="Times New Roman" panose="02020603050405020304" pitchFamily="18" charset="0"/>
                <a:ea typeface="隶书" panose="02010509060101010101" pitchFamily="49" charset="-122"/>
              </a:rPr>
              <a:t>t</a:t>
            </a:r>
            <a:r>
              <a:rPr kumimoji="0" lang="zh-CN" altLang="en-US" sz="18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public:</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0" dirty="0" smtClean="0">
                <a:latin typeface="Times New Roman" panose="02020603050405020304" pitchFamily="18" charset="0"/>
                <a:ea typeface="隶书" panose="02010509060101010101" pitchFamily="49" charset="-122"/>
              </a:rPr>
              <a:t>root (NULL)</a:t>
            </a:r>
            <a:r>
              <a:rPr kumimoji="0" lang="en-US" altLang="zh-CN" sz="1800" b="1" dirty="0" smtClean="0">
                <a:latin typeface="Times New Roman" panose="02020603050405020304" pitchFamily="18" charset="0"/>
                <a:ea typeface="隶书" panose="02010509060101010101" pitchFamily="49" charset="-122"/>
              </a:rPr>
              <a:t> {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建立中序线索二叉树</a:t>
            </a:r>
          </a:p>
          <a:p>
            <a:pPr fontAlgn="auto">
              <a:lnSpc>
                <a:spcPct val="105000"/>
              </a:lnSpc>
              <a:spcBef>
                <a:spcPct val="15000"/>
              </a:spcBef>
              <a:spcAft>
                <a:spcPts val="0"/>
              </a:spcAft>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寻找中序下第一个结点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First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寻找中序下最后一个结点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Last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寻找结点在中序下的后继结点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Next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 //</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寻找结点在中序下的前驱</a:t>
            </a:r>
            <a:r>
              <a:rPr kumimoji="0" lang="zh-CN" altLang="en-US" sz="1800" b="0" dirty="0" smtClean="0">
                <a:solidFill>
                  <a:schemeClr val="tx2"/>
                </a:solidFill>
                <a:latin typeface="Times New Roman" panose="02020603050405020304" pitchFamily="18" charset="0"/>
                <a:ea typeface="隶书" panose="02010509060101010101" pitchFamily="49" charset="-122"/>
              </a:rPr>
              <a:t>结点</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None/>
              <a:defRPr/>
            </a:pPr>
            <a:r>
              <a:rPr kumimoji="0" lang="en-US" altLang="zh-CN" sz="1800" b="0" dirty="0">
                <a:solidFill>
                  <a:schemeClr val="tx2"/>
                </a:solidFill>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Prior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endParaRPr kumimoji="0" lang="zh-CN" altLang="en-US"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endParaRPr kumimoji="0" lang="zh-CN" altLang="en-US" sz="18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655840" y="908720"/>
            <a:ext cx="0" cy="57606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95400" y="9053"/>
            <a:ext cx="6696075" cy="720726"/>
          </a:xfrm>
        </p:spPr>
        <p:txBody>
          <a:bodyPr/>
          <a:lstStyle/>
          <a:p>
            <a:r>
              <a:rPr lang="zh-CN" altLang="en-US" sz="3200" b="1">
                <a:ea typeface="华文新魏" panose="02010800040101010101" pitchFamily="2" charset="-122"/>
              </a:rPr>
              <a:t>通过中序遍历建立中序线索化二叉树</a:t>
            </a:r>
          </a:p>
        </p:txBody>
      </p:sp>
      <p:sp>
        <p:nvSpPr>
          <p:cNvPr id="210947" name="Rectangle 3"/>
          <p:cNvSpPr>
            <a:spLocks noGrp="1" noChangeArrowheads="1"/>
          </p:cNvSpPr>
          <p:nvPr>
            <p:ph idx="1"/>
          </p:nvPr>
        </p:nvSpPr>
        <p:spPr>
          <a:xfrm>
            <a:off x="1703389" y="765175"/>
            <a:ext cx="8785225" cy="2159000"/>
          </a:xfrm>
          <a:ln>
            <a:solidFill>
              <a:schemeClr val="tx2"/>
            </a:solidFill>
          </a:ln>
        </p:spPr>
        <p:txBody>
          <a:bodyPr>
            <a:normAutofit lnSpcReduction="10000"/>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solidFill>
                  <a:srgbClr val="FF0000"/>
                </a:solidFill>
                <a:latin typeface="Times New Roman" panose="02020603050405020304" pitchFamily="18" charset="0"/>
                <a:ea typeface="隶书" panose="02010509060101010101" pitchFamily="49" charset="-122"/>
              </a:rPr>
              <a:t>createInThread</a:t>
            </a:r>
            <a:r>
              <a:rPr lang="en-US" altLang="zh-CN" sz="1600" dirty="0">
                <a:solidFill>
                  <a:srgbClr val="FF0000"/>
                </a:solidFill>
                <a:latin typeface="Times New Roman" panose="02020603050405020304" pitchFamily="18" charset="0"/>
                <a:ea typeface="隶书" panose="02010509060101010101" pitchFamily="49" charset="-122"/>
              </a:rPr>
              <a:t> (root,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后处理中序最后一个结点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03389"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template &lt;class </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void </a:t>
            </a:r>
            <a:r>
              <a:rPr lang="en-US" altLang="zh-CN" sz="1600" b="0" dirty="0" err="1">
                <a:latin typeface="Times New Roman" panose="02020603050405020304" pitchFamily="18" charset="0"/>
                <a:ea typeface="隶书" panose="02010509060101010101" pitchFamily="49" charset="-122"/>
              </a:rPr>
              <a:t>ThreadTree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t>
            </a:r>
            <a:r>
              <a:rPr lang="en-US" altLang="zh-CN" sz="1600" b="0" dirty="0">
                <a:latin typeface="Times New Roman" panose="02020603050405020304" pitchFamily="18" charset="0"/>
                <a:ea typeface="隶书" panose="02010509060101010101" pitchFamily="49" charset="-122"/>
              </a:rPr>
              <a:t>current</a:t>
            </a: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*&amp; </a:t>
            </a:r>
            <a:r>
              <a:rPr lang="en-US" altLang="zh-CN" sz="1600" b="0" dirty="0">
                <a:latin typeface="Times New Roman" panose="02020603050405020304" pitchFamily="18" charset="0"/>
                <a:ea typeface="隶书" panose="02010509060101010101" pitchFamily="49" charset="-122"/>
              </a:rPr>
              <a:t>pre)</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通过中序遍历</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 == NULL)</a:t>
            </a:r>
            <a:r>
              <a:rPr lang="en-US" altLang="zh-CN" sz="16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(current-&gt;</a:t>
            </a:r>
            <a:r>
              <a:rPr lang="en-US" altLang="zh-CN" sz="1600" b="0" dirty="0" err="1">
                <a:latin typeface="Times New Roman" panose="02020603050405020304" pitchFamily="18" charset="0"/>
                <a:ea typeface="隶书" panose="02010509060101010101" pitchFamily="49" charset="-122"/>
              </a:rPr>
              <a:t>leftChild</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NULL) </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pre</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if </a:t>
            </a:r>
            <a:r>
              <a:rPr lang="en-US" altLang="zh-CN" sz="1600" b="0" dirty="0">
                <a:latin typeface="Times New Roman" panose="02020603050405020304" pitchFamily="18" charset="0"/>
                <a:ea typeface="隶书" panose="02010509060101010101" pitchFamily="49" charset="-122"/>
              </a:rPr>
              <a:t>(pre != NULL</a:t>
            </a:r>
            <a:r>
              <a:rPr lang="en-US" altLang="zh-CN" sz="1600" dirty="0">
                <a:latin typeface="Times New Roman" panose="02020603050405020304" pitchFamily="18" charset="0"/>
                <a:ea typeface="隶书" panose="02010509060101010101" pitchFamily="49" charset="-122"/>
              </a:rPr>
              <a:t> &amp;&amp; </a:t>
            </a:r>
            <a:r>
              <a:rPr lang="en-US" altLang="zh-CN" sz="1600" b="0" dirty="0">
                <a:latin typeface="Times New Roman" panose="02020603050405020304" pitchFamily="18" charset="0"/>
                <a:ea typeface="隶书" panose="02010509060101010101" pitchFamily="49" charset="-122"/>
              </a:rPr>
              <a:t>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NULL)</a:t>
            </a:r>
            <a:r>
              <a:rPr lang="en-US" altLang="zh-CN" sz="1600" dirty="0">
                <a:latin typeface="Times New Roman" panose="02020603050405020304" pitchFamily="18" charset="0"/>
                <a:ea typeface="隶书" panose="02010509060101010101" pitchFamily="49" charset="-122"/>
              </a:rPr>
              <a:t> {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前驱跟上</a:t>
            </a:r>
            <a:r>
              <a:rPr lang="en-US" altLang="zh-CN" sz="1600" b="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10928137" y="6188450"/>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647" y="4115175"/>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4648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5319714" y="7921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5257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5791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6324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6858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2362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2514601" y="23923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2971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3505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4038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4572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6858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7000875" y="23923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7467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8001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8534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906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2895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3017838" y="4144964"/>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3505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4038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4572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5105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6324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6457950" y="41449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6934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7467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8001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8534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3886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7162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4800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6781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6019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5257801"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2308226"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6553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6324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4648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5319714"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5257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5791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6324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6858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2362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2514601"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2971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3505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4038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4572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6858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7000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7467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8001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8534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906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2895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3017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3505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4038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4572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5105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6324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6457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6934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7467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8001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8534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3886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7162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4800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6781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6019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5160964"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2362201"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2362200" y="1271589"/>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3124201"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4648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5319714" y="5762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5257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5791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6324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6858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2362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2514601" y="21764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2971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3505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4038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4572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6858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7000875" y="21764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7467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8001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8534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906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2895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3276600" y="3929064"/>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3505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4038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4572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5105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6324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6457950" y="39290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6934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7467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8001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8534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3886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7162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4800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6781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6019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5051426"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2667001" y="1185864"/>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3124201"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3230564"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3992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2819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6457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3505201"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3962401"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3429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4906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7010401"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4105276"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4867276"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8031164" y="332581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7696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6248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4927601"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8001001" y="30368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7696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8382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79376"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1881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en-US" altLang="zh-CN" sz="2800" dirty="0">
                <a:solidFill>
                  <a:schemeClr val="tx2"/>
                </a:solidFill>
                <a:latin typeface="Times New Roman" panose="02020603050405020304" pitchFamily="18" charset="0"/>
              </a:rPr>
              <a:t>cs.cug.edu.cn</a:t>
            </a:r>
          </a:p>
        </p:txBody>
      </p:sp>
      <p:sp>
        <p:nvSpPr>
          <p:cNvPr id="27652" name="Text Box 5"/>
          <p:cNvSpPr txBox="1">
            <a:spLocks noChangeArrowheads="1"/>
          </p:cNvSpPr>
          <p:nvPr/>
        </p:nvSpPr>
        <p:spPr bwMode="auto">
          <a:xfrm>
            <a:off x="7788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a:latin typeface="Times New Roman" panose="02020603050405020304" pitchFamily="18" charset="0"/>
                <a:ea typeface="宋体" panose="02010600030101010101" pitchFamily="2" charset="-122"/>
              </a:rPr>
              <a:t>202.114.207.64 </a:t>
            </a:r>
          </a:p>
        </p:txBody>
      </p:sp>
      <p:graphicFrame>
        <p:nvGraphicFramePr>
          <p:cNvPr id="27653" name="Object 3"/>
          <p:cNvGraphicFramePr>
            <a:graphicFrameLocks noChangeAspect="1"/>
          </p:cNvGraphicFramePr>
          <p:nvPr/>
        </p:nvGraphicFramePr>
        <p:xfrm>
          <a:off x="2063751" y="1258889"/>
          <a:ext cx="5686425" cy="3621087"/>
        </p:xfrm>
        <a:graphic>
          <a:graphicData uri="http://schemas.openxmlformats.org/presentationml/2006/ole">
            <mc:AlternateContent xmlns:mc="http://schemas.openxmlformats.org/markup-compatibility/2006">
              <mc:Choice xmlns:v="urn:schemas-microsoft-com:vml" Requires="v">
                <p:oleObj spid="_x0000_s27730"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1258889"/>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5029201"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8763001" y="12842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8570234" y="854583"/>
            <a:ext cx="142058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3810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4332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4876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4343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4343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2895601" y="1844676"/>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2819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2895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2895601" y="4495801"/>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2171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6096000" y="2076988"/>
            <a:ext cx="4933950" cy="29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dirty="0">
                <a:latin typeface="Times New Roman" panose="02020603050405020304" pitchFamily="18" charset="0"/>
                <a:ea typeface="隶书" panose="02010509060101010101" pitchFamily="49" charset="-122"/>
              </a:rPr>
              <a:t>if (current</a:t>
            </a:r>
            <a:r>
              <a:rPr lang="en-US" altLang="zh-CN" sz="2800" dirty="0">
                <a:latin typeface="楷体_GB2312" pitchFamily="49" charset="-122"/>
                <a:ea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ea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rightChild</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else   </a:t>
            </a:r>
            <a:r>
              <a:rPr lang="en-US" altLang="zh-CN" sz="2800" dirty="0">
                <a:solidFill>
                  <a:schemeClr val="tx2"/>
                </a:solidFill>
                <a:sym typeface="Symbol" panose="05050102010706020507" pitchFamily="18" charset="2"/>
              </a:rPr>
              <a:t>//</a:t>
            </a:r>
            <a:r>
              <a:rPr lang="en-US" altLang="zh-CN" sz="2800" dirty="0">
                <a:solidFill>
                  <a:schemeClr val="tx2"/>
                </a:solidFill>
                <a:latin typeface="Times New Roman" panose="02020603050405020304" pitchFamily="18" charset="0"/>
                <a:sym typeface="Symbol" panose="05050102010706020507" pitchFamily="18" charset="2"/>
              </a:rPr>
              <a:t>current</a:t>
            </a:r>
            <a:r>
              <a:rPr lang="en-US" altLang="zh-CN" sz="2800" dirty="0">
                <a:solidFill>
                  <a:schemeClr val="tx2"/>
                </a:solidFill>
                <a:latin typeface="楷体_GB2312" pitchFamily="49" charset="-122"/>
                <a:ea typeface="楷体_GB2312" pitchFamily="49" charset="-122"/>
              </a:rPr>
              <a:t>-&gt;</a:t>
            </a:r>
            <a:r>
              <a:rPr lang="en-US" altLang="zh-CN" sz="2800" dirty="0" err="1">
                <a:solidFill>
                  <a:schemeClr val="tx2"/>
                </a:solidFill>
                <a:latin typeface="Times New Roman" panose="02020603050405020304" pitchFamily="18" charset="0"/>
                <a:sym typeface="Symbol" panose="05050102010706020507" pitchFamily="18" charset="2"/>
              </a:rPr>
              <a:t>rtag</a:t>
            </a:r>
            <a:r>
              <a:rPr lang="en-US" altLang="zh-CN" sz="2800" dirty="0">
                <a:solidFill>
                  <a:schemeClr val="tx2"/>
                </a:solidFill>
                <a:latin typeface="Times New Roman" panose="02020603050405020304" pitchFamily="18" charset="0"/>
                <a:sym typeface="Symbol" panose="05050102010706020507" pitchFamily="18" charset="2"/>
              </a:rPr>
              <a:t> == 0</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dirty="0">
                <a:latin typeface="Times New Roman" panose="02020603050405020304" pitchFamily="18" charset="0"/>
                <a:ea typeface="隶书" panose="02010509060101010101" pitchFamily="49" charset="-122"/>
                <a:sym typeface="Symbol" panose="05050102010706020507" pitchFamily="18" charset="2"/>
              </a:rPr>
              <a:t>     的中序下的第一个结点</a:t>
            </a:r>
          </a:p>
          <a:p>
            <a:pPr>
              <a:lnSpc>
                <a:spcPct val="110000"/>
              </a:lnSpc>
            </a:pPr>
            <a:r>
              <a:rPr lang="zh-CN" altLang="en-US" sz="2800" dirty="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3429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1752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3048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3962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4419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3962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4953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4419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2514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3030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2135188" y="2816226"/>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3503614"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3287714"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4673600" y="3752851"/>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5411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557412" y="57151"/>
            <a:ext cx="6543277" cy="555968"/>
          </a:xfrm>
          <a:prstGeom prst="rect">
            <a:avLst/>
          </a:prstGeom>
          <a:noFill/>
          <a:ln>
            <a:noFill/>
          </a:ln>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dirty="0">
                <a:solidFill>
                  <a:srgbClr val="0000CC"/>
                </a:solidFill>
                <a:ea typeface="华文新魏" panose="02010800040101010101" pitchFamily="2" charset="-122"/>
              </a:rPr>
              <a:t>寻找当前结点在中</a:t>
            </a:r>
            <a:r>
              <a:rPr lang="zh-CN" altLang="en-US" sz="3600" dirty="0" smtClean="0">
                <a:solidFill>
                  <a:srgbClr val="0000CC"/>
                </a:solidFill>
                <a:ea typeface="华文新魏" panose="02010800040101010101" pitchFamily="2" charset="-122"/>
              </a:rPr>
              <a:t>序下</a:t>
            </a:r>
            <a:r>
              <a:rPr lang="zh-CN" altLang="en-US" sz="3600" dirty="0">
                <a:solidFill>
                  <a:srgbClr val="0000CC"/>
                </a:solidFill>
                <a:ea typeface="华文新魏" panose="02010800040101010101" pitchFamily="2" charset="-122"/>
              </a:rPr>
              <a:t>的后继</a:t>
            </a: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501650" y="-38891"/>
            <a:ext cx="7178526" cy="688178"/>
          </a:xfrm>
        </p:spPr>
        <p:txBody>
          <a:bodyPr>
            <a:normAutofit/>
          </a:bodyPr>
          <a:lstStyle/>
          <a:p>
            <a:r>
              <a:rPr lang="zh-CN" altLang="en-US" sz="3600" b="1" dirty="0">
                <a:ea typeface="华文新魏" panose="02010800040101010101" pitchFamily="2" charset="-122"/>
              </a:rPr>
              <a:t>寻找当前结点在中</a:t>
            </a:r>
            <a:r>
              <a:rPr lang="zh-CN" altLang="en-US" sz="3600" b="1" dirty="0" smtClean="0">
                <a:ea typeface="华文新魏" panose="02010800040101010101" pitchFamily="2" charset="-122"/>
              </a:rPr>
              <a:t>序下</a:t>
            </a:r>
            <a:r>
              <a:rPr lang="zh-CN" altLang="en-US" sz="3600" b="1" dirty="0">
                <a:ea typeface="华文新魏" panose="02010800040101010101" pitchFamily="2" charset="-122"/>
              </a:rPr>
              <a:t>的前驱</a:t>
            </a:r>
          </a:p>
        </p:txBody>
      </p:sp>
      <p:sp>
        <p:nvSpPr>
          <p:cNvPr id="222243" name="Rectangle 35"/>
          <p:cNvSpPr>
            <a:spLocks noGrp="1" noChangeArrowheads="1"/>
          </p:cNvSpPr>
          <p:nvPr>
            <p:ph idx="1"/>
          </p:nvPr>
        </p:nvSpPr>
        <p:spPr>
          <a:xfrm>
            <a:off x="5952926" y="1988840"/>
            <a:ext cx="5327650" cy="2770187"/>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中序下的最后一个结点</a:t>
            </a:r>
            <a:r>
              <a:rPr lang="zh-CN" altLang="en-US"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p>
        </p:txBody>
      </p:sp>
      <p:grpSp>
        <p:nvGrpSpPr>
          <p:cNvPr id="129028" name="Group 44"/>
          <p:cNvGrpSpPr>
            <a:grpSpLocks/>
          </p:cNvGrpSpPr>
          <p:nvPr/>
        </p:nvGrpSpPr>
        <p:grpSpPr bwMode="auto">
          <a:xfrm>
            <a:off x="1739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title"/>
          </p:nvPr>
        </p:nvSpPr>
        <p:spPr>
          <a:xfrm>
            <a:off x="695400" y="0"/>
            <a:ext cx="7056784" cy="729553"/>
          </a:xfrm>
        </p:spPr>
        <p:txBody>
          <a:bodyPr>
            <a:normAutofit/>
          </a:bodyPr>
          <a:lstStyle/>
          <a:p>
            <a:r>
              <a:rPr lang="zh-CN" altLang="en-US" sz="2800" b="1" dirty="0">
                <a:ea typeface="华文新魏" panose="02010800040101010101" pitchFamily="2" charset="-122"/>
              </a:rPr>
              <a:t>在中序线索化二叉树中</a:t>
            </a:r>
            <a:r>
              <a:rPr lang="zh-CN" altLang="en-US" sz="2800" b="1" dirty="0" smtClean="0">
                <a:ea typeface="华文新魏" panose="02010800040101010101" pitchFamily="2" charset="-122"/>
              </a:rPr>
              <a:t>部分成员</a:t>
            </a:r>
            <a:r>
              <a:rPr lang="zh-CN" altLang="en-US" sz="2800" b="1" dirty="0">
                <a:ea typeface="华文新魏" panose="02010800040101010101" pitchFamily="2" charset="-122"/>
              </a:rPr>
              <a:t>函数的实现</a:t>
            </a:r>
          </a:p>
        </p:txBody>
      </p:sp>
      <p:sp>
        <p:nvSpPr>
          <p:cNvPr id="223236" name="Rectangle 4"/>
          <p:cNvSpPr>
            <a:spLocks noGrp="1" noChangeArrowheads="1"/>
          </p:cNvSpPr>
          <p:nvPr>
            <p:ph idx="1"/>
          </p:nvPr>
        </p:nvSpPr>
        <p:spPr>
          <a:xfrm>
            <a:off x="1631950" y="1341438"/>
            <a:ext cx="9036050" cy="45720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ThreadTree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a:latin typeface="Times New Roman" panose="02020603050405020304" pitchFamily="18" charset="0"/>
                <a:ea typeface="隶书" panose="02010509060101010101" pitchFamily="49" charset="-122"/>
              </a:rPr>
              <a:t>First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 current)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函数返回以*</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为根的线索化二叉树中的中</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序序列下的第一个结点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&lt;T&gt; * p = current</a:t>
            </a: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while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0) p = 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847528" y="332656"/>
            <a:ext cx="8352928"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10000"/>
              </a:spcBef>
            </a:pPr>
            <a:r>
              <a:rPr lang="en-US" altLang="zh-CN" sz="2200" b="0" dirty="0">
                <a:latin typeface="Times New Roman" panose="02020603050405020304" pitchFamily="18" charset="0"/>
              </a:rPr>
              <a:t>template &lt;class T&gt; </a:t>
            </a:r>
          </a:p>
          <a:p>
            <a:pPr algn="just">
              <a:spcBef>
                <a:spcPct val="10000"/>
              </a:spcBef>
            </a:pP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&lt;T&gt;::Next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current) {</a:t>
            </a:r>
          </a:p>
          <a:p>
            <a:pPr algn="just">
              <a:spcBef>
                <a:spcPct val="10000"/>
              </a:spcBef>
            </a:pPr>
            <a:r>
              <a:rPr lang="en-US" altLang="zh-CN" sz="2200" b="0" dirty="0">
                <a:solidFill>
                  <a:schemeClr val="tx2"/>
                </a:solidFill>
                <a:latin typeface="Times New Roman" panose="02020603050405020304" pitchFamily="18" charset="0"/>
              </a:rPr>
              <a:t>//</a:t>
            </a:r>
            <a:r>
              <a:rPr lang="zh-CN" altLang="en-US" sz="22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2200" b="0" dirty="0">
                <a:solidFill>
                  <a:schemeClr val="tx2"/>
                </a:solidFill>
                <a:latin typeface="Times New Roman" panose="02020603050405020304" pitchFamily="18" charset="0"/>
              </a:rPr>
              <a:t>current</a:t>
            </a:r>
            <a:r>
              <a:rPr lang="zh-CN" altLang="en-US" sz="2200" b="0" dirty="0">
                <a:solidFill>
                  <a:schemeClr val="tx2"/>
                </a:solidFill>
                <a:latin typeface="Times New Roman" panose="02020603050405020304" pitchFamily="18" charset="0"/>
                <a:ea typeface="隶书" panose="02010509060101010101" pitchFamily="49" charset="-122"/>
              </a:rPr>
              <a:t>在中序下的后继结点</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*p =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rightChild</a:t>
            </a:r>
            <a:r>
              <a:rPr lang="en-US" altLang="zh-CN" sz="2200" b="0" dirty="0">
                <a:latin typeface="Times New Roman" panose="02020603050405020304" pitchFamily="18" charset="0"/>
              </a:rPr>
              <a:t>;</a:t>
            </a:r>
          </a:p>
          <a:p>
            <a:pPr algn="just">
              <a:spcBef>
                <a:spcPct val="10000"/>
              </a:spcBef>
            </a:pPr>
            <a:r>
              <a:rPr lang="en-US" altLang="zh-CN" sz="2200" b="0" dirty="0">
                <a:latin typeface="Times New Roman" panose="02020603050405020304" pitchFamily="18" charset="0"/>
              </a:rPr>
              <a:t>    if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rtag</a:t>
            </a:r>
            <a:r>
              <a:rPr lang="en-US" altLang="zh-CN" sz="2200" b="0" dirty="0">
                <a:latin typeface="Times New Roman" panose="02020603050405020304" pitchFamily="18" charset="0"/>
              </a:rPr>
              <a:t> </a:t>
            </a:r>
            <a:r>
              <a:rPr lang="en-US" altLang="zh-CN" sz="2200" b="0" i="1" dirty="0">
                <a:latin typeface="Times New Roman" panose="02020603050405020304" pitchFamily="18" charset="0"/>
              </a:rPr>
              <a:t>==</a:t>
            </a:r>
            <a:r>
              <a:rPr lang="en-US" altLang="zh-CN" sz="2200" b="0" dirty="0">
                <a:latin typeface="Times New Roman" panose="02020603050405020304" pitchFamily="18" charset="0"/>
              </a:rPr>
              <a:t> 0) </a:t>
            </a:r>
            <a:r>
              <a:rPr lang="en-US" altLang="zh-CN" sz="2200" b="0" dirty="0">
                <a:solidFill>
                  <a:srgbClr val="FF0000"/>
                </a:solidFill>
                <a:latin typeface="Times New Roman" panose="02020603050405020304" pitchFamily="18" charset="0"/>
              </a:rPr>
              <a:t>return First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0, </a:t>
            </a:r>
            <a:r>
              <a:rPr lang="zh-CN" altLang="en-US" sz="2200" b="0" dirty="0">
                <a:solidFill>
                  <a:schemeClr val="tx2"/>
                </a:solidFill>
                <a:latin typeface="Times New Roman" panose="02020603050405020304" pitchFamily="18" charset="0"/>
                <a:ea typeface="隶书" panose="02010509060101010101" pitchFamily="49" charset="-122"/>
              </a:rPr>
              <a:t>表示有右子女</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a:latin typeface="Times New Roman" panose="02020603050405020304" pitchFamily="18" charset="0"/>
              </a:rPr>
              <a:t>else return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1, </a:t>
            </a:r>
            <a:r>
              <a:rPr lang="zh-CN" altLang="en-US" sz="2200" b="0" dirty="0">
                <a:solidFill>
                  <a:schemeClr val="tx2"/>
                </a:solidFill>
                <a:latin typeface="Times New Roman" panose="02020603050405020304" pitchFamily="18" charset="0"/>
                <a:ea typeface="隶书" panose="02010509060101010101" pitchFamily="49" charset="-122"/>
              </a:rPr>
              <a:t>直接返回后继线索</a:t>
            </a:r>
            <a:endParaRPr lang="zh-CN" altLang="en-US" sz="2200" b="0" dirty="0">
              <a:solidFill>
                <a:schemeClr val="tx2"/>
              </a:solidFill>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     </a:t>
            </a:r>
          </a:p>
          <a:p>
            <a:pPr algn="just">
              <a:spcBef>
                <a:spcPct val="10000"/>
              </a:spcBef>
            </a:pPr>
            <a:endParaRPr lang="en-US" altLang="zh-CN" sz="2200" b="0" dirty="0">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template &lt;class T&gt;</a:t>
            </a:r>
          </a:p>
          <a:p>
            <a:pPr algn="just">
              <a:spcBef>
                <a:spcPct val="10000"/>
              </a:spcBef>
            </a:pPr>
            <a:r>
              <a:rPr lang="en-US" altLang="zh-CN" sz="2200" b="0" dirty="0">
                <a:latin typeface="Times New Roman" panose="02020603050405020304" pitchFamily="18" charset="0"/>
              </a:rPr>
              <a:t>void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 ::</a:t>
            </a:r>
            <a:r>
              <a:rPr lang="en-US" altLang="zh-CN" sz="2200" b="0" dirty="0" err="1">
                <a:latin typeface="Times New Roman" panose="02020603050405020304" pitchFamily="18" charset="0"/>
              </a:rPr>
              <a:t>Inorder</a:t>
            </a:r>
            <a:r>
              <a:rPr lang="en-US" altLang="zh-CN" sz="2200" b="0" dirty="0">
                <a:latin typeface="Times New Roman" panose="02020603050405020304" pitchFamily="18" charset="0"/>
              </a:rPr>
              <a:t> (void (*visit) (</a:t>
            </a:r>
            <a:r>
              <a:rPr lang="en-US" altLang="zh-CN" sz="2200" b="0" dirty="0" err="1">
                <a:latin typeface="Times New Roman" panose="02020603050405020304" pitchFamily="18" charset="0"/>
              </a:rPr>
              <a:t>BinTreeNode</a:t>
            </a:r>
            <a:r>
              <a:rPr lang="en-US" altLang="zh-CN" sz="2200" b="0" dirty="0">
                <a:latin typeface="Times New Roman" panose="02020603050405020304" pitchFamily="18" charset="0"/>
              </a:rPr>
              <a:t>&lt;T&gt; *t)) {</a:t>
            </a:r>
          </a:p>
          <a:p>
            <a:pPr algn="just">
              <a:spcBef>
                <a:spcPct val="10000"/>
              </a:spcBef>
            </a:pPr>
            <a:r>
              <a:rPr lang="en-US" altLang="zh-CN" sz="2200" b="0" dirty="0">
                <a:solidFill>
                  <a:schemeClr val="tx2"/>
                </a:solidFill>
                <a:latin typeface="Times New Roman" panose="02020603050405020304" pitchFamily="18" charset="0"/>
                <a:ea typeface="隶书" panose="02010509060101010101" pitchFamily="49" charset="-122"/>
              </a:rPr>
              <a:t>//</a:t>
            </a:r>
            <a:r>
              <a:rPr lang="zh-CN" altLang="en-US" sz="22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p;  </a:t>
            </a:r>
          </a:p>
          <a:p>
            <a:pPr algn="just">
              <a:spcBef>
                <a:spcPct val="10000"/>
              </a:spcBef>
            </a:pPr>
            <a:r>
              <a:rPr lang="en-US" altLang="zh-CN" sz="2200" b="0" dirty="0">
                <a:latin typeface="Times New Roman" panose="02020603050405020304" pitchFamily="18" charset="0"/>
              </a:rPr>
              <a:t>     for (p = First ();  p != NULL;  p = Next () ) </a:t>
            </a:r>
          </a:p>
          <a:p>
            <a:pPr algn="just">
              <a:spcBef>
                <a:spcPct val="10000"/>
              </a:spcBef>
            </a:pPr>
            <a:r>
              <a:rPr lang="en-US" altLang="zh-CN" sz="2200" b="0" dirty="0">
                <a:latin typeface="Times New Roman" panose="02020603050405020304" pitchFamily="18" charset="0"/>
              </a:rPr>
              <a:t>         visit (p);</a:t>
            </a:r>
          </a:p>
          <a:p>
            <a:pPr algn="just">
              <a:spcBef>
                <a:spcPct val="10000"/>
              </a:spcBef>
            </a:pPr>
            <a:r>
              <a:rPr lang="en-US" altLang="zh-CN" sz="2200" b="0" dirty="0">
                <a:latin typeface="Times New Roman" panose="02020603050405020304" pitchFamily="18" charset="0"/>
              </a:rPr>
              <a:t>};</a:t>
            </a: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2139951" y="2205039"/>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0" y="1769"/>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0"/>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3"/>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708026" y="21432"/>
            <a:ext cx="5340350" cy="708025"/>
          </a:xfrm>
        </p:spPr>
        <p:txBody>
          <a:bodyPr/>
          <a:lstStyle/>
          <a:p>
            <a:r>
              <a:rPr lang="zh-CN" altLang="en-US" b="1" dirty="0" smtClean="0">
                <a:ea typeface="华文新魏" panose="02010800040101010101" pitchFamily="2" charset="-122"/>
              </a:rPr>
              <a:t>前序线索化二叉树</a:t>
            </a:r>
          </a:p>
        </p:txBody>
      </p:sp>
      <p:sp>
        <p:nvSpPr>
          <p:cNvPr id="226344" name="Rectangle 40"/>
          <p:cNvSpPr>
            <a:spLocks noGrp="1" noChangeArrowheads="1"/>
          </p:cNvSpPr>
          <p:nvPr>
            <p:ph idx="1"/>
          </p:nvPr>
        </p:nvSpPr>
        <p:spPr>
          <a:xfrm>
            <a:off x="1775520" y="1298576"/>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在前序线索化二叉树中寻找当前结点的后继</a:t>
            </a:r>
            <a:r>
              <a:rPr lang="en-US" altLang="zh-CN" sz="3000" b="1" dirty="0">
                <a:latin typeface="仿宋_GB2312" pitchFamily="49" charset="-122"/>
                <a:ea typeface="仿宋_GB2312" pitchFamily="49" charset="-122"/>
              </a:rPr>
              <a:t>/</a:t>
            </a:r>
            <a:r>
              <a:rPr lang="zh-CN" altLang="en-US" sz="3000" b="1" dirty="0">
                <a:latin typeface="仿宋_GB2312" pitchFamily="49" charset="-122"/>
                <a:ea typeface="仿宋_GB2312" pitchFamily="49" charset="-122"/>
              </a:rPr>
              <a:t>前驱</a:t>
            </a: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1989138" y="3605214"/>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dirty="0">
                <a:solidFill>
                  <a:schemeClr val="hlink"/>
                </a:solidFill>
                <a:ea typeface="仿宋_GB2312" pitchFamily="49" charset="-122"/>
              </a:rPr>
              <a:t>后序序列</a:t>
            </a:r>
            <a:endParaRPr lang="zh-CN" altLang="en-US" sz="3200" dirty="0">
              <a:ea typeface="隶书" panose="02010509060101010101" pitchFamily="49" charset="-122"/>
            </a:endParaRPr>
          </a:p>
          <a:p>
            <a:endParaRPr lang="zh-CN" altLang="en-US" sz="800" dirty="0"/>
          </a:p>
          <a:p>
            <a:r>
              <a:rPr lang="zh-CN" altLang="en-US" sz="3200" dirty="0"/>
              <a:t> </a:t>
            </a:r>
            <a:r>
              <a:rPr lang="en-US" altLang="zh-CN" sz="3200" dirty="0">
                <a:solidFill>
                  <a:srgbClr val="008000"/>
                </a:solidFill>
                <a:latin typeface="Times New Roman" panose="02020603050405020304" pitchFamily="18" charset="0"/>
              </a:rPr>
              <a:t>D B E C A</a:t>
            </a:r>
            <a:endParaRPr lang="en-US" altLang="zh-CN" sz="3200" dirty="0"/>
          </a:p>
        </p:txBody>
      </p:sp>
      <p:sp>
        <p:nvSpPr>
          <p:cNvPr id="134147" name="Text Box 8"/>
          <p:cNvSpPr txBox="1">
            <a:spLocks noChangeArrowheads="1"/>
          </p:cNvSpPr>
          <p:nvPr/>
        </p:nvSpPr>
        <p:spPr bwMode="auto">
          <a:xfrm>
            <a:off x="1703637" y="5065109"/>
            <a:ext cx="325368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dirty="0">
                <a:latin typeface="仿宋_GB2312" pitchFamily="49" charset="-122"/>
                <a:ea typeface="仿宋_GB2312" pitchFamily="49" charset="-122"/>
              </a:rPr>
              <a:t>在后序线索化二</a:t>
            </a:r>
          </a:p>
          <a:p>
            <a:r>
              <a:rPr lang="zh-CN" altLang="en-US" sz="2800" dirty="0">
                <a:latin typeface="仿宋_GB2312" pitchFamily="49" charset="-122"/>
                <a:ea typeface="仿宋_GB2312" pitchFamily="49" charset="-122"/>
              </a:rPr>
              <a:t>叉树中寻找当前</a:t>
            </a:r>
          </a:p>
          <a:p>
            <a:r>
              <a:rPr lang="zh-CN" altLang="en-US" sz="2800" dirty="0">
                <a:latin typeface="仿宋_GB2312" pitchFamily="49" charset="-122"/>
                <a:ea typeface="仿宋_GB2312" pitchFamily="49" charset="-122"/>
              </a:rPr>
              <a:t>结点的后继</a:t>
            </a:r>
            <a:r>
              <a:rPr lang="en-US" altLang="zh-CN" sz="2800" dirty="0">
                <a:latin typeface="仿宋_GB2312" pitchFamily="49" charset="-122"/>
                <a:ea typeface="仿宋_GB2312" pitchFamily="49" charset="-122"/>
              </a:rPr>
              <a:t>/</a:t>
            </a:r>
            <a:r>
              <a:rPr lang="zh-CN" altLang="en-US" sz="2800" dirty="0">
                <a:latin typeface="仿宋_GB2312" pitchFamily="49" charset="-122"/>
                <a:ea typeface="仿宋_GB2312" pitchFamily="49" charset="-122"/>
              </a:rPr>
              <a:t>前驱</a:t>
            </a:r>
            <a:endParaRPr lang="zh-CN" altLang="en-US" sz="2000" dirty="0">
              <a:latin typeface="仿宋_GB2312" pitchFamily="49" charset="-122"/>
              <a:ea typeface="仿宋_GB2312" pitchFamily="49" charset="-122"/>
            </a:endParaRPr>
          </a:p>
        </p:txBody>
      </p:sp>
      <p:grpSp>
        <p:nvGrpSpPr>
          <p:cNvPr id="134149" name="Group 49"/>
          <p:cNvGrpSpPr>
            <a:grpSpLocks/>
          </p:cNvGrpSpPr>
          <p:nvPr/>
        </p:nvGrpSpPr>
        <p:grpSpPr bwMode="auto">
          <a:xfrm>
            <a:off x="2085976" y="1160464"/>
            <a:ext cx="8277225" cy="5126037"/>
            <a:chOff x="354" y="731"/>
            <a:chExt cx="5214" cy="3229"/>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36" y="1066"/>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7"/>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59"/>
              <a:ext cx="2060"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2"/>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315" y="2331"/>
              <a:ext cx="21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rightThread==1 ||</a:t>
              </a:r>
            </a:p>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rightChild==p?</a:t>
              </a:r>
              <a:endParaRPr lang="en-US" altLang="zh-CN" sz="240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731839" y="15084"/>
            <a:ext cx="5554662" cy="687387"/>
          </a:xfrm>
        </p:spPr>
        <p:txBody>
          <a:bodyPr>
            <a:normAutofit fontScale="90000"/>
          </a:bodyPr>
          <a:lstStyle/>
          <a:p>
            <a:r>
              <a:rPr lang="zh-CN" altLang="en-US" b="1" dirty="0" smtClean="0">
                <a:ea typeface="华文新魏" panose="02010800040101010101" pitchFamily="2" charset="-122"/>
              </a:rPr>
              <a:t>后序线索化二叉树</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2362200" y="1131466"/>
            <a:ext cx="4983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华文新魏" panose="02010800040101010101" pitchFamily="2" charset="-122"/>
                <a:ea typeface="华文新魏" panose="02010800040101010101" pitchFamily="2" charset="-122"/>
              </a:rPr>
              <a:t>树的存储表示</a:t>
            </a:r>
            <a:endParaRPr lang="zh-CN" altLang="en-US" sz="3200">
              <a:solidFill>
                <a:schemeClr val="tx2"/>
              </a:solidFill>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2063750" y="5472114"/>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812030" y="-30585"/>
            <a:ext cx="3600450" cy="828675"/>
          </a:xfrm>
        </p:spPr>
        <p:txBody>
          <a:bodyPr/>
          <a:lstStyle/>
          <a:p>
            <a:r>
              <a:rPr lang="zh-CN" altLang="en-US" sz="4000" b="1" dirty="0">
                <a:ea typeface="华文新魏" panose="02010800040101010101" pitchFamily="2" charset="-122"/>
              </a:rPr>
              <a:t>树与森林</a:t>
            </a:r>
            <a:endParaRPr lang="zh-CN" altLang="en-US" sz="5400" dirty="0">
              <a:ea typeface="华文新魏" panose="02010800040101010101" pitchFamily="2" charset="-122"/>
            </a:endParaRPr>
          </a:p>
        </p:txBody>
      </p:sp>
      <p:grpSp>
        <p:nvGrpSpPr>
          <p:cNvPr id="135173" name="Group 60"/>
          <p:cNvGrpSpPr>
            <a:grpSpLocks/>
          </p:cNvGrpSpPr>
          <p:nvPr/>
        </p:nvGrpSpPr>
        <p:grpSpPr bwMode="auto">
          <a:xfrm>
            <a:off x="2336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512888"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华文新魏" panose="02010800040101010101" pitchFamily="2" charset="-122"/>
                <a:ea typeface="华文新魏" panose="02010800040101010101" pitchFamily="2" charset="-122"/>
              </a:rPr>
              <a:t>1</a:t>
            </a:r>
            <a:r>
              <a:rPr lang="zh-CN" altLang="en-US" sz="360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2378076"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4835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767408" y="797049"/>
            <a:ext cx="5325417" cy="543719"/>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2</a:t>
            </a:r>
            <a:r>
              <a:rPr lang="zh-CN" altLang="en-US" sz="4000" b="1" dirty="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idx="1"/>
          </p:nvPr>
        </p:nvSpPr>
        <p:spPr>
          <a:xfrm>
            <a:off x="1991544" y="3900066"/>
            <a:ext cx="8913488" cy="248126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dirty="0"/>
              <a:t> </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67408" y="764704"/>
            <a:ext cx="6167437" cy="574804"/>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3</a:t>
            </a:r>
            <a:r>
              <a:rPr lang="zh-CN" altLang="en-US" sz="4000" b="1" dirty="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idx="1"/>
          </p:nvPr>
        </p:nvSpPr>
        <p:spPr>
          <a:xfrm>
            <a:off x="2171700" y="5084764"/>
            <a:ext cx="8013700" cy="1189037"/>
          </a:xfrm>
        </p:spPr>
        <p:txBody>
          <a:bodyPr/>
          <a:lstStyle/>
          <a:p>
            <a:pPr>
              <a:lnSpc>
                <a:spcPct val="105000"/>
              </a:lnSpc>
              <a:spcBef>
                <a:spcPct val="0"/>
              </a:spcBef>
              <a:buClr>
                <a:srgbClr val="800080"/>
              </a:buClr>
              <a:buSzPct val="50000"/>
              <a:defRPr/>
            </a:pPr>
            <a:r>
              <a:rPr lang="zh-CN" altLang="en-US" sz="3000" b="1" dirty="0">
                <a:ea typeface="仿宋_GB2312" pitchFamily="49" charset="-122"/>
              </a:rPr>
              <a:t>无序</a:t>
            </a:r>
            <a:r>
              <a:rPr lang="zh-CN" altLang="en-US" sz="3000" b="1" dirty="0" smtClean="0">
                <a:ea typeface="仿宋_GB2312" pitchFamily="49" charset="-122"/>
              </a:rPr>
              <a:t>树链表</a:t>
            </a:r>
            <a:r>
              <a:rPr lang="zh-CN" altLang="en-US" sz="3000" b="1" dirty="0">
                <a:ea typeface="仿宋_GB2312" pitchFamily="49" charset="-122"/>
              </a:rPr>
              <a:t>中各结点顺序任意，有序树必须自左向右链接各个子女结点。</a:t>
            </a:r>
          </a:p>
        </p:txBody>
      </p:sp>
      <p:grpSp>
        <p:nvGrpSpPr>
          <p:cNvPr id="137220" name="Group 4"/>
          <p:cNvGrpSpPr>
            <a:grpSpLocks/>
          </p:cNvGrpSpPr>
          <p:nvPr/>
        </p:nvGrpSpPr>
        <p:grpSpPr bwMode="auto">
          <a:xfrm>
            <a:off x="2513014"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5303839" y="1412876"/>
            <a:ext cx="4468813" cy="3552825"/>
            <a:chOff x="2449" y="1192"/>
            <a:chExt cx="2815"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10"/>
              <a:chOff x="3424" y="1194"/>
              <a:chExt cx="658" cy="310"/>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10"/>
              <a:chOff x="3424" y="1194"/>
              <a:chExt cx="658" cy="310"/>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4" cy="312"/>
              <a:chOff x="4740" y="1192"/>
              <a:chExt cx="524" cy="312"/>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10"/>
              <a:chOff x="3424" y="1194"/>
              <a:chExt cx="658" cy="310"/>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4" cy="312"/>
              <a:chOff x="4740" y="1192"/>
              <a:chExt cx="524" cy="312"/>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4" cy="312"/>
              <a:chOff x="4740" y="1192"/>
              <a:chExt cx="524" cy="312"/>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
        <p:nvSpPr>
          <p:cNvPr id="2" name="矩形 1"/>
          <p:cNvSpPr/>
          <p:nvPr/>
        </p:nvSpPr>
        <p:spPr>
          <a:xfrm>
            <a:off x="8123239" y="6083818"/>
            <a:ext cx="4353135" cy="461665"/>
          </a:xfrm>
          <a:prstGeom prst="rect">
            <a:avLst/>
          </a:prstGeom>
        </p:spPr>
        <p:txBody>
          <a:bodyPr wrap="square">
            <a:spAutoFit/>
          </a:bodyPr>
          <a:lstStyle/>
          <a:p>
            <a:r>
              <a:rPr lang="zh-CN" altLang="en-US" sz="2400" dirty="0">
                <a:solidFill>
                  <a:srgbClr val="0000FF"/>
                </a:solidFill>
                <a:latin typeface="楷体_GB2312" pitchFamily="49" charset="-122"/>
              </a:rPr>
              <a:t>行指针数组结构的三元组链表</a:t>
            </a:r>
            <a:endParaRPr lang="zh-CN" altLang="en-US" sz="2400" dirty="0"/>
          </a:p>
        </p:txBody>
      </p:sp>
      <p:pic>
        <p:nvPicPr>
          <p:cNvPr id="92"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24" y="478930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263352" y="-117621"/>
            <a:ext cx="6624637" cy="1100137"/>
          </a:xfrm>
        </p:spPr>
        <p:txBody>
          <a:bodyPr>
            <a:normAutofit/>
          </a:bodyPr>
          <a:lstStyle/>
          <a:p>
            <a:r>
              <a:rPr lang="zh-CN" altLang="en-US" sz="4800" b="1" dirty="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idx="1"/>
          </p:nvPr>
        </p:nvSpPr>
        <p:spPr>
          <a:xfrm>
            <a:off x="1775520" y="123062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4072" y="486916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0" name="Picture 2" descr="https://ss0.bdstatic.com/70cFvHSh_Q1YnxGkpoWK1HF6hhy/it/u=848235170,3264495106&amp;fm=26&amp;gp=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705" y="1556792"/>
            <a:ext cx="3527868" cy="2518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055440" y="764704"/>
            <a:ext cx="6491287" cy="668338"/>
          </a:xfrm>
          <a:solidFill>
            <a:schemeClr val="bg1"/>
          </a:solidFill>
        </p:spPr>
        <p:txBody>
          <a:bodyPr/>
          <a:lstStyle/>
          <a:p>
            <a:pPr algn="ctr"/>
            <a:r>
              <a:rPr lang="en-US" altLang="zh-CN" sz="4000" b="1">
                <a:solidFill>
                  <a:schemeClr val="tx2"/>
                </a:solidFill>
                <a:latin typeface="华文新魏" panose="02010800040101010101" pitchFamily="2" charset="-122"/>
                <a:ea typeface="华文新魏" panose="02010800040101010101" pitchFamily="2" charset="-122"/>
              </a:rPr>
              <a:t>4</a:t>
            </a:r>
            <a:r>
              <a:rPr lang="zh-CN" altLang="en-US" sz="4000" b="1">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idx="1"/>
          </p:nvPr>
        </p:nvSpPr>
        <p:spPr>
          <a:xfrm>
            <a:off x="2063552" y="1520974"/>
            <a:ext cx="9361040" cy="4932362"/>
          </a:xfrm>
        </p:spPr>
        <p:txBody>
          <a:bodyPr/>
          <a:lstStyle/>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为此，设置等长的结点，每个结点包含的指针个数相等，等于树的度（</a:t>
            </a:r>
            <a:r>
              <a:rPr lang="en-US" altLang="zh-CN" sz="3000" b="1" dirty="0">
                <a:latin typeface="Times New Roman" panose="02020603050405020304" pitchFamily="18" charset="0"/>
                <a:ea typeface="仿宋_GB2312" pitchFamily="49" charset="-122"/>
              </a:rPr>
              <a:t>degree</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2590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2387600" y="549275"/>
            <a:ext cx="7778750"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1878269" y="3486658"/>
            <a:ext cx="2704588" cy="584775"/>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空链域</a:t>
            </a:r>
            <a:r>
              <a:rPr lang="en-US" altLang="zh-CN" sz="3200">
                <a:latin typeface="Times New Roman" panose="02020603050405020304" pitchFamily="18" charset="0"/>
                <a:ea typeface="隶书" panose="02010509060101010101" pitchFamily="49" charset="-122"/>
              </a:rPr>
              <a:t>2</a:t>
            </a:r>
            <a:r>
              <a:rPr lang="en-US" altLang="zh-CN" sz="3200" i="1">
                <a:latin typeface="Times New Roman" panose="02020603050405020304" pitchFamily="18" charset="0"/>
                <a:ea typeface="隶书" panose="02010509060101010101" pitchFamily="49" charset="-122"/>
              </a:rPr>
              <a:t>n</a:t>
            </a:r>
            <a:r>
              <a:rPr lang="en-US" altLang="zh-CN" sz="3200">
                <a:latin typeface="Times New Roman" panose="02020603050405020304" pitchFamily="18" charset="0"/>
                <a:ea typeface="隶书" panose="02010509060101010101" pitchFamily="49" charset="-122"/>
              </a:rPr>
              <a:t>+1</a:t>
            </a:r>
            <a:r>
              <a:rPr lang="zh-CN" altLang="zh-CN" sz="3200">
                <a:latin typeface="Times New Roman" panose="02020603050405020304" pitchFamily="18" charset="0"/>
                <a:ea typeface="隶书" panose="02010509060101010101" pitchFamily="49" charset="-122"/>
              </a:rPr>
              <a:t>个</a:t>
            </a:r>
            <a:endParaRPr lang="zh-CN" altLang="en-US"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817117"/>
            <a:ext cx="5616747" cy="523651"/>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5</a:t>
            </a:r>
            <a:r>
              <a:rPr lang="zh-CN" altLang="en-US" sz="4000" b="1" dirty="0">
                <a:solidFill>
                  <a:schemeClr val="tx2"/>
                </a:solidFill>
                <a:latin typeface="华文新魏" panose="02010800040101010101" pitchFamily="2" charset="-122"/>
                <a:ea typeface="华文新魏" panose="02010800040101010101" pitchFamily="2" charset="-122"/>
              </a:rPr>
              <a:t>、子女</a:t>
            </a:r>
            <a:r>
              <a:rPr lang="en-US" altLang="zh-CN" sz="4000" b="1" dirty="0">
                <a:solidFill>
                  <a:schemeClr val="tx2"/>
                </a:solidFill>
                <a:latin typeface="华文新魏" panose="02010800040101010101" pitchFamily="2" charset="-122"/>
                <a:ea typeface="华文新魏" panose="02010800040101010101" pitchFamily="2" charset="-122"/>
              </a:rPr>
              <a:t>-</a:t>
            </a:r>
            <a:r>
              <a:rPr lang="zh-CN" altLang="en-US" sz="4000" b="1" dirty="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idx="1"/>
          </p:nvPr>
        </p:nvSpPr>
        <p:spPr>
          <a:xfrm>
            <a:off x="1754511" y="1376363"/>
            <a:ext cx="952606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再反复用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3722712" y="2204864"/>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2135188" y="2097089"/>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3429000" y="1160464"/>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2151064"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695400" y="-27384"/>
            <a:ext cx="6480843" cy="720823"/>
          </a:xfrm>
        </p:spPr>
        <p:txBody>
          <a:bodyPr/>
          <a:lstStyle/>
          <a:p>
            <a:r>
              <a:rPr lang="zh-CN" altLang="en-US" sz="3200" b="1" dirty="0">
                <a:latin typeface="华文新魏" panose="02010800040101010101" pitchFamily="2" charset="-122"/>
                <a:ea typeface="华文新魏" panose="02010800040101010101" pitchFamily="2" charset="-122"/>
              </a:rPr>
              <a:t>用子女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兄弟表示实现</a:t>
            </a:r>
            <a:r>
              <a:rPr lang="zh-CN" altLang="en-US" sz="3200" b="1" dirty="0" smtClean="0">
                <a:latin typeface="华文新魏" panose="02010800040101010101" pitchFamily="2" charset="-122"/>
                <a:ea typeface="华文新魏" panose="02010800040101010101" pitchFamily="2" charset="-122"/>
              </a:rPr>
              <a:t>的树</a:t>
            </a:r>
            <a:r>
              <a:rPr lang="zh-CN" altLang="en-US" sz="3200" b="1" dirty="0">
                <a:latin typeface="华文新魏" panose="02010800040101010101" pitchFamily="2" charset="-122"/>
                <a:ea typeface="华文新魏" panose="02010800040101010101" pitchFamily="2" charset="-122"/>
              </a:rPr>
              <a:t>的类定义</a:t>
            </a:r>
          </a:p>
        </p:txBody>
      </p:sp>
      <p:sp>
        <p:nvSpPr>
          <p:cNvPr id="251908" name="Rectangle 4"/>
          <p:cNvSpPr>
            <a:spLocks noGrp="1" noChangeArrowheads="1"/>
          </p:cNvSpPr>
          <p:nvPr>
            <p:ph idx="1"/>
          </p:nvPr>
        </p:nvSpPr>
        <p:spPr>
          <a:xfrm>
            <a:off x="15280" y="1844824"/>
            <a:ext cx="4784576" cy="4032448"/>
          </a:xfrm>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data</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a:t>
            </a:r>
            <a:r>
              <a:rPr lang="zh-CN" altLang="en-US" sz="1800" dirty="0" smtClean="0">
                <a:solidFill>
                  <a:schemeClr val="tx2"/>
                </a:solidFill>
                <a:latin typeface="Times New Roman" panose="02020603050405020304" pitchFamily="18" charset="0"/>
                <a:ea typeface="隶书" panose="02010509060101010101" pitchFamily="49" charset="-122"/>
              </a:rPr>
              <a:t>数据</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firstChild</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b="1" dirty="0">
                <a:latin typeface="Times New Roman" panose="02020603050405020304" pitchFamily="18" charset="0"/>
                <a:ea typeface="隶书" panose="02010509060101010101" pitchFamily="49" charset="-122"/>
              </a:rPr>
              <a:t>;  	</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endParaRPr lang="en-US" altLang="zh-CN" sz="18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value = 0</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fc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ns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data </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firstChild</a:t>
            </a:r>
            <a:r>
              <a:rPr lang="en-US" altLang="zh-CN" sz="1800" dirty="0">
                <a:latin typeface="Times New Roman" panose="02020603050405020304" pitchFamily="18" charset="0"/>
                <a:ea typeface="隶书" panose="02010509060101010101" pitchFamily="49" charset="-122"/>
              </a:rPr>
              <a:t> (fc)</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dirty="0">
                <a:latin typeface="Times New Roman" panose="02020603050405020304" pitchFamily="18" charset="0"/>
                <a:ea typeface="隶书" panose="02010509060101010101" pitchFamily="49" charset="-122"/>
              </a:rPr>
              <a:t> (ns)</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4698322" y="908720"/>
            <a:ext cx="7518358" cy="55419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树类</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private: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根指针及当前指针</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 value)</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在以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为根的树中搜索</a:t>
            </a:r>
            <a:r>
              <a:rPr kumimoji="0" lang="en-US" altLang="zh-CN" sz="2000" b="1" dirty="0" smtClean="0">
                <a:solidFill>
                  <a:schemeClr val="tx2"/>
                </a:solidFill>
                <a:latin typeface="Times New Roman" panose="02020603050405020304" pitchFamily="18" charset="0"/>
                <a:ea typeface="隶书" panose="02010509060101010101" pitchFamily="49" charset="-122"/>
              </a:rPr>
              <a:t>value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void </a:t>
            </a:r>
            <a:r>
              <a:rPr kumimoji="0" lang="en-US" altLang="zh-CN" sz="2000" b="0" dirty="0" err="1" smtClean="0">
                <a:latin typeface="Times New Roman" panose="02020603050405020304" pitchFamily="18" charset="0"/>
                <a:ea typeface="隶书" panose="02010509060101010101" pitchFamily="49" charset="-122"/>
              </a:rPr>
              <a:t>RemovesubTree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FindParent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Tree ()</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0" dirty="0" smtClean="0">
                <a:latin typeface="Times New Roman" panose="02020603050405020304" pitchFamily="18" charset="0"/>
                <a:ea typeface="隶书" panose="02010509060101010101" pitchFamily="49" charset="-122"/>
              </a:rPr>
              <a:t>root = current = NULL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Root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置根结点为当前结点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 return </a:t>
            </a:r>
            <a:r>
              <a:rPr kumimoji="0" lang="en-US" altLang="zh-CN" sz="2000" b="0" dirty="0" smtClean="0">
                <a:latin typeface="Times New Roman" panose="02020603050405020304" pitchFamily="18" charset="0"/>
                <a:ea typeface="隶书" panose="02010509060101010101" pitchFamily="49" charset="-122"/>
              </a:rPr>
              <a:t>root == NULL</a:t>
            </a:r>
            <a:r>
              <a:rPr kumimoji="0" lang="en-US" altLang="zh-CN" sz="2000" b="1" dirty="0" smtClean="0">
                <a:latin typeface="Times New Roman" panose="02020603050405020304" pitchFamily="18" charset="0"/>
                <a:ea typeface="隶书" panose="02010509060101010101" pitchFamily="49" charset="-122"/>
              </a:rPr>
              <a:t>; }</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FirstChild</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将当前结点的第一个子女置为当前结点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NextSibling</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将当前结点的下一个兄弟置为当前结点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Parent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将当前结点的双亲置为当前结点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(T value)</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搜索含</a:t>
            </a:r>
            <a:r>
              <a:rPr kumimoji="0" lang="en-US" altLang="zh-CN" sz="2000" b="0" dirty="0" smtClean="0">
                <a:solidFill>
                  <a:schemeClr val="tx2"/>
                </a:solidFill>
                <a:latin typeface="Times New Roman" panose="02020603050405020304" pitchFamily="18" charset="0"/>
                <a:ea typeface="隶书" panose="02010509060101010101" pitchFamily="49" charset="-122"/>
              </a:rPr>
              <a:t>value</a:t>
            </a:r>
            <a:r>
              <a:rPr kumimoji="0" lang="zh-CN" altLang="en-US" sz="2000" b="0" dirty="0" smtClean="0">
                <a:solidFill>
                  <a:schemeClr val="tx2"/>
                </a:solidFill>
                <a:latin typeface="Times New Roman" panose="02020603050405020304" pitchFamily="18" charset="0"/>
                <a:ea typeface="隶书" panose="02010509060101010101" pitchFamily="49" charset="-122"/>
              </a:rPr>
              <a:t>的结点</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使之成为当前结点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树的其他公共操作</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727848" y="908720"/>
            <a:ext cx="0" cy="587727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623392" y="7571"/>
            <a:ext cx="6096000" cy="739775"/>
          </a:xfrm>
        </p:spPr>
        <p:txBody>
          <a:bodyPr/>
          <a:lstStyle/>
          <a:p>
            <a:r>
              <a:rPr lang="zh-CN" altLang="en-US" sz="3200" b="1" dirty="0">
                <a:latin typeface="华文新魏" panose="02010800040101010101" pitchFamily="2" charset="-122"/>
                <a:ea typeface="华文新魏" panose="02010800040101010101" pitchFamily="2" charset="-122"/>
              </a:rPr>
              <a:t>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idx="1"/>
          </p:nvPr>
        </p:nvSpPr>
        <p:spPr>
          <a:xfrm>
            <a:off x="589717" y="1268760"/>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5879976" y="1075063"/>
            <a:ext cx="6192688" cy="48022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 </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500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smtClean="0">
                <a:latin typeface="Times New Roman" panose="02020603050405020304" pitchFamily="18" charset="0"/>
                <a:ea typeface="隶书" panose="02010509060101010101" pitchFamily="49" charset="-122"/>
              </a:rPr>
              <a:t>Parent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置当前结点的双亲结点为当前结点</a:t>
            </a: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0" dirty="0" err="1" smtClean="0">
                <a:latin typeface="Times New Roman" panose="02020603050405020304" pitchFamily="18" charset="0"/>
                <a:ea typeface="隶书" panose="02010509060101010101" pitchFamily="49" charset="-122"/>
              </a:rPr>
              <a:t>TreeNode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r>
              <a:rPr kumimoji="0" lang="en-US" altLang="zh-CN" sz="2400" b="0" dirty="0" smtClean="0">
                <a:latin typeface="Times New Roman" panose="02020603050405020304" pitchFamily="18" charset="0"/>
                <a:ea typeface="隶书" panose="02010509060101010101" pitchFamily="49" charset="-122"/>
              </a:rPr>
              <a:t>p = current</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if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NULL</a:t>
            </a: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root)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空树或根无双亲</a:t>
            </a:r>
            <a:endParaRPr kumimoji="0" lang="zh-CN" altLang="en-US" sz="2400" b="1" dirty="0" smtClean="0">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return </a:t>
            </a:r>
            <a:r>
              <a:rPr kumimoji="0" lang="en-US" altLang="zh-CN" sz="2400" b="0" dirty="0" err="1" smtClean="0">
                <a:latin typeface="Times New Roman" panose="02020603050405020304" pitchFamily="18" charset="0"/>
                <a:ea typeface="隶书" panose="02010509060101010101" pitchFamily="49" charset="-122"/>
              </a:rPr>
              <a:t>FindParent</a:t>
            </a:r>
            <a:r>
              <a:rPr kumimoji="0" lang="en-US" altLang="zh-CN" sz="2400" b="0" dirty="0" smtClean="0">
                <a:latin typeface="Times New Roman" panose="02020603050405020304" pitchFamily="18" charset="0"/>
                <a:ea typeface="隶书" panose="02010509060101010101" pitchFamily="49" charset="-122"/>
              </a:rPr>
              <a:t> (root</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p)</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dirty="0">
                <a:solidFill>
                  <a:schemeClr val="tx2"/>
                </a:solidFill>
                <a:latin typeface="Times New Roman" panose="02020603050405020304" pitchFamily="18" charset="0"/>
                <a:ea typeface="隶书" panose="02010509060101010101" pitchFamily="49" charset="-122"/>
              </a:rPr>
              <a:t>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从根开始找</a:t>
            </a:r>
            <a:r>
              <a:rPr kumimoji="0" lang="zh-CN" altLang="en-US" sz="2400" b="1" dirty="0" smtClean="0">
                <a:solidFill>
                  <a:schemeClr val="tx2"/>
                </a:solidFill>
                <a:latin typeface="Times New Roman" panose="02020603050405020304" pitchFamily="18" charset="0"/>
                <a:ea typeface="隶书" panose="02010509060101010101" pitchFamily="49" charset="-122"/>
              </a:rPr>
              <a:t>*</a:t>
            </a:r>
            <a:r>
              <a:rPr kumimoji="0" lang="en-US" altLang="zh-CN" sz="2400" b="1" dirty="0" smtClean="0">
                <a:solidFill>
                  <a:schemeClr val="tx2"/>
                </a:solidFill>
                <a:latin typeface="Times New Roman" panose="02020603050405020304" pitchFamily="18" charset="0"/>
                <a:ea typeface="隶书" panose="02010509060101010101" pitchFamily="49" charset="-122"/>
              </a:rPr>
              <a:t>p</a:t>
            </a:r>
            <a:r>
              <a:rPr kumimoji="0" lang="zh-CN" altLang="en-US" sz="24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5591944" y="1075063"/>
            <a:ext cx="0" cy="537827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idx="1"/>
          </p:nvPr>
        </p:nvSpPr>
        <p:spPr>
          <a:xfrm>
            <a:off x="1415480" y="836712"/>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a:t>
            </a:r>
            <a:r>
              <a:rPr lang="zh-CN" altLang="en-US" sz="2000" dirty="0" smtClean="0">
                <a:solidFill>
                  <a:schemeClr val="tx2"/>
                </a:solidFill>
                <a:latin typeface="Times New Roman" panose="02020603050405020304" pitchFamily="18" charset="0"/>
                <a:ea typeface="隶书" panose="02010509060101010101" pitchFamily="49" charset="-122"/>
              </a:rPr>
              <a:t>为</a:t>
            </a:r>
            <a:r>
              <a:rPr lang="en-US" altLang="zh-CN" sz="2000" b="1"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a:t>
            </a:r>
            <a:r>
              <a:rPr lang="zh-CN" altLang="en-US" sz="2000" dirty="0" smtClean="0">
                <a:solidFill>
                  <a:schemeClr val="tx2"/>
                </a:solidFill>
                <a:latin typeface="Times New Roman" panose="02020603050405020304" pitchFamily="18" charset="0"/>
                <a:ea typeface="隶书" panose="02010509060101010101" pitchFamily="49" charset="-122"/>
              </a:rPr>
              <a:t>找</a:t>
            </a:r>
            <a:r>
              <a:rPr lang="en-US" altLang="zh-CN" sz="2000" b="1" dirty="0" smtClean="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smtClean="0">
                <a:solidFill>
                  <a:schemeClr val="tx2"/>
                </a:solidFill>
                <a:latin typeface="Times New Roman" panose="02020603050405020304" pitchFamily="18" charset="0"/>
                <a:ea typeface="隶书" panose="02010509060101010101" pitchFamily="49" charset="-122"/>
              </a:rPr>
              <a:t>是</a:t>
            </a:r>
            <a:r>
              <a:rPr lang="en-US" altLang="zh-CN" sz="2000"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a:t>
            </a:r>
            <a:r>
              <a:rPr lang="zh-CN" altLang="en-US" sz="2000" dirty="0" smtClean="0">
                <a:solidFill>
                  <a:schemeClr val="tx2"/>
                </a:solidFill>
                <a:latin typeface="Times New Roman" panose="02020603050405020304" pitchFamily="18" charset="0"/>
                <a:ea typeface="隶书" panose="02010509060101010101" pitchFamily="49" charset="-122"/>
              </a:rPr>
              <a:t>以</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8256240" y="2492896"/>
            <a:ext cx="3720660" cy="2565138"/>
          </a:xfrm>
          <a:prstGeom prst="rect">
            <a:avLst/>
          </a:prstGeom>
        </p:spPr>
      </p:pic>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idx="1"/>
          </p:nvPr>
        </p:nvSpPr>
        <p:spPr>
          <a:xfrm>
            <a:off x="47328" y="908720"/>
            <a:ext cx="6048672"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3" name="Rectangle 2"/>
          <p:cNvSpPr txBox="1">
            <a:spLocks noChangeArrowheads="1"/>
          </p:cNvSpPr>
          <p:nvPr/>
        </p:nvSpPr>
        <p:spPr>
          <a:xfrm>
            <a:off x="6096000" y="983952"/>
            <a:ext cx="6120680" cy="56134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4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a:t>
            </a:r>
            <a:r>
              <a:rPr kumimoji="0" lang="en-US" altLang="zh-CN" sz="2400" b="0" dirty="0" smtClean="0">
                <a:latin typeface="Times New Roman" panose="02020603050405020304" pitchFamily="18" charset="0"/>
                <a:ea typeface="隶书" panose="02010509060101010101" pitchFamily="49" charset="-122"/>
              </a:rPr>
              <a:t> 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在树中找当前结点的兄弟</a:t>
            </a:r>
            <a:r>
              <a:rPr kumimoji="0" lang="en-US" altLang="zh-CN" sz="2400" b="0" dirty="0" smtClean="0">
                <a:solidFill>
                  <a:schemeClr val="tx2"/>
                </a:solidFill>
                <a:latin typeface="Times New Roman" panose="02020603050405020304" pitchFamily="18" charset="0"/>
                <a:ea typeface="隶书" panose="02010509060101010101" pitchFamily="49" charset="-122"/>
              </a:rPr>
              <a:t>, </a:t>
            </a:r>
            <a:r>
              <a:rPr kumimoji="0" lang="zh-CN" altLang="en-US" sz="2400" b="0" dirty="0" smtClean="0">
                <a:solidFill>
                  <a:schemeClr val="tx2"/>
                </a:solidFill>
                <a:latin typeface="Times New Roman" panose="02020603050405020304" pitchFamily="18" charset="0"/>
                <a:ea typeface="隶书" panose="02010509060101010101" pitchFamily="49" charset="-122"/>
              </a:rPr>
              <a:t>并置为当前结点</a:t>
            </a:r>
          </a:p>
          <a:p>
            <a:pPr fontAlgn="auto">
              <a:lnSpc>
                <a:spcPct val="105000"/>
              </a:lnSpc>
              <a:spcBef>
                <a:spcPct val="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if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1" dirty="0" smtClean="0">
                <a:latin typeface="Times New Roman" panose="02020603050405020304" pitchFamily="18" charset="0"/>
                <a:ea typeface="隶书" panose="02010509060101010101" pitchFamily="49" charset="-122"/>
              </a:rPr>
              <a:t> &amp;&amp;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true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6096000"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6491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663575" y="59534"/>
            <a:ext cx="6346825" cy="614362"/>
          </a:xfrm>
        </p:spPr>
        <p:txBody>
          <a:bodyPr>
            <a:normAutofit fontScale="90000"/>
          </a:bodyPr>
          <a:lstStyle/>
          <a:p>
            <a:r>
              <a:rPr lang="zh-CN" altLang="en-US" b="1" dirty="0" smtClean="0">
                <a:ea typeface="华文新魏" panose="02010800040101010101" pitchFamily="2" charset="-122"/>
              </a:rPr>
              <a:t>树的遍历</a:t>
            </a:r>
            <a:endParaRPr lang="zh-CN" altLang="en-US" sz="5400" b="1" dirty="0">
              <a:ea typeface="华文新魏" panose="02010800040101010101" pitchFamily="2" charset="-122"/>
            </a:endParaRPr>
          </a:p>
        </p:txBody>
      </p:sp>
      <p:sp>
        <p:nvSpPr>
          <p:cNvPr id="265228" name="Rectangle 12"/>
          <p:cNvSpPr>
            <a:spLocks noGrp="1" noChangeArrowheads="1"/>
          </p:cNvSpPr>
          <p:nvPr>
            <p:ph idx="1"/>
          </p:nvPr>
        </p:nvSpPr>
        <p:spPr>
          <a:xfrm>
            <a:off x="2259013" y="1196752"/>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后根次序遍历</a:t>
            </a: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3352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normAutofit fontScale="90000"/>
          </a:bodyPr>
          <a:lstStyle/>
          <a:p>
            <a:r>
              <a:rPr lang="zh-CN" altLang="en-US" smtClean="0"/>
              <a:t>树与二叉树的转换</a:t>
            </a:r>
          </a:p>
        </p:txBody>
      </p:sp>
      <p:sp>
        <p:nvSpPr>
          <p:cNvPr id="3" name="内容占位符 2"/>
          <p:cNvSpPr>
            <a:spLocks noGrp="1"/>
          </p:cNvSpPr>
          <p:nvPr>
            <p:ph idx="1"/>
          </p:nvPr>
        </p:nvSpPr>
        <p:spPr>
          <a:xfrm>
            <a:off x="1801814" y="930276"/>
            <a:ext cx="8686675" cy="1717675"/>
          </a:xfrm>
        </p:spPr>
        <p:txBody>
          <a:bodyPr/>
          <a:lstStyle/>
          <a:p>
            <a:pPr>
              <a:defRPr/>
            </a:pPr>
            <a:r>
              <a:rPr lang="zh-CN" altLang="en-US" sz="2800" dirty="0"/>
              <a:t>树所对应的二叉树里：</a:t>
            </a:r>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1568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7531101" y="2740026"/>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03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2068514"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4700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2524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3071814"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3648870"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4224339"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9109076" y="2205039"/>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7648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5427" y="0"/>
            <a:ext cx="6408738" cy="823912"/>
          </a:xfrm>
        </p:spPr>
        <p:txBody>
          <a:bodyPr/>
          <a:lstStyle/>
          <a:p>
            <a:r>
              <a:rPr lang="zh-CN" altLang="en-US" sz="4000" b="1" dirty="0">
                <a:ea typeface="华文新魏" panose="02010800040101010101" pitchFamily="2" charset="-122"/>
              </a:rPr>
              <a:t>树和森林的概念</a:t>
            </a:r>
          </a:p>
        </p:txBody>
      </p:sp>
      <p:sp>
        <p:nvSpPr>
          <p:cNvPr id="306179" name="Rectangle 3"/>
          <p:cNvSpPr>
            <a:spLocks noGrp="1" noChangeArrowheads="1"/>
          </p:cNvSpPr>
          <p:nvPr>
            <p:ph idx="1"/>
          </p:nvPr>
        </p:nvSpPr>
        <p:spPr>
          <a:xfrm>
            <a:off x="1343472" y="1125538"/>
            <a:ext cx="10369152" cy="50292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两种树：自由树与有根树。   </a:t>
            </a:r>
          </a:p>
          <a:p>
            <a:pPr marL="571500" indent="-571500">
              <a:lnSpc>
                <a:spcPct val="105000"/>
              </a:lnSpc>
              <a:buClr>
                <a:srgbClr val="800080"/>
              </a:buClr>
              <a:buFont typeface="+mj-ea"/>
              <a:buAutoNum type="ea1JpnChsDbPeriod"/>
              <a:defRPr/>
            </a:pPr>
            <a:r>
              <a:rPr lang="zh-CN" altLang="en-US" sz="3000" b="1" dirty="0">
                <a:solidFill>
                  <a:schemeClr val="tx2"/>
                </a:solidFill>
                <a:latin typeface="Times New Roman" panose="02020603050405020304" pitchFamily="18" charset="0"/>
                <a:ea typeface="仿宋_GB2312" pitchFamily="49" charset="-122"/>
              </a:rPr>
              <a:t>自由树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3844926" y="4809579"/>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896017" y="879181"/>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4583114" y="2849564"/>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1752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7620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7607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9336089"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2809876"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3524251"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2166939"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3238501"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844572" y="18579"/>
            <a:ext cx="5922962" cy="746125"/>
          </a:xfrm>
        </p:spPr>
        <p:txBody>
          <a:bodyPr>
            <a:normAutofit/>
          </a:bodyPr>
          <a:lstStyle/>
          <a:p>
            <a:r>
              <a:rPr lang="zh-CN" altLang="en-US" sz="4000" b="1" dirty="0" smtClean="0">
                <a:ea typeface="华文新魏" panose="02010800040101010101" pitchFamily="2" charset="-122"/>
              </a:rPr>
              <a:t>树的先根次序遍历</a:t>
            </a:r>
          </a:p>
        </p:txBody>
      </p:sp>
      <p:sp>
        <p:nvSpPr>
          <p:cNvPr id="266265" name="Rectangle 25"/>
          <p:cNvSpPr>
            <a:spLocks noGrp="1" noChangeArrowheads="1"/>
          </p:cNvSpPr>
          <p:nvPr>
            <p:ph idx="1"/>
          </p:nvPr>
        </p:nvSpPr>
        <p:spPr>
          <a:xfrm>
            <a:off x="1430163"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solidFill>
                  <a:srgbClr val="006600"/>
                </a:solidFill>
                <a:latin typeface="Times New Roman" panose="02020603050405020304" pitchFamily="18" charset="0"/>
                <a:ea typeface="仿宋_GB2312" pitchFamily="49" charset="-122"/>
              </a:rPr>
              <a:t>树的先根遍历结果与其对应二叉树</a:t>
            </a:r>
          </a:p>
          <a:p>
            <a:pPr>
              <a:spcBef>
                <a:spcPct val="5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表示的前序遍历结果相同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7640687" y="1088455"/>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F</a:t>
              </a:r>
              <a:endParaRPr lang="en-US" altLang="zh-CN" sz="2000" dirty="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551384" y="24359"/>
            <a:ext cx="5556250" cy="668337"/>
          </a:xfrm>
        </p:spPr>
        <p:txBody>
          <a:bodyPr>
            <a:normAutofit fontScale="90000"/>
          </a:bodyPr>
          <a:lstStyle/>
          <a:p>
            <a:r>
              <a:rPr lang="zh-CN" altLang="en-US" b="1" dirty="0" smtClean="0">
                <a:ea typeface="华文新魏" panose="02010800040101010101" pitchFamily="2" charset="-122"/>
              </a:rPr>
              <a:t>树的后根次序遍历</a:t>
            </a:r>
          </a:p>
        </p:txBody>
      </p:sp>
      <p:sp>
        <p:nvSpPr>
          <p:cNvPr id="267290" name="Rectangle 26"/>
          <p:cNvSpPr>
            <a:spLocks noGrp="1" noChangeArrowheads="1"/>
          </p:cNvSpPr>
          <p:nvPr>
            <p:ph idx="1"/>
          </p:nvPr>
        </p:nvSpPr>
        <p:spPr>
          <a:xfrm>
            <a:off x="1677989" y="1247776"/>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a:t>
            </a:r>
            <a:r>
              <a:rPr lang="zh-CN" altLang="en-US" sz="3000" b="1" u="sng" dirty="0">
                <a:latin typeface="Times New Roman" panose="02020603050405020304" pitchFamily="18" charset="0"/>
                <a:ea typeface="仿宋_GB2312" pitchFamily="49" charset="-122"/>
              </a:rPr>
              <a:t>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solidFill>
                  <a:srgbClr val="006600"/>
                </a:solidFill>
                <a:ea typeface="仿宋_GB2312" pitchFamily="49" charset="-122"/>
              </a:rPr>
              <a:t>树的后根遍历结果与其对应二叉树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solidFill>
                  <a:srgbClr val="006600"/>
                </a:solidFill>
                <a:ea typeface="仿宋_GB2312" pitchFamily="49" charset="-122"/>
              </a:rPr>
              <a:t>   表示的中序遍历结果相同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7352655" y="908720"/>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C</a:t>
              </a:r>
              <a:endParaRPr lang="en-US" altLang="zh-CN" sz="2000" dirty="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G</a:t>
              </a:r>
              <a:endParaRPr lang="en-US" altLang="zh-CN" sz="2000" dirty="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623392" y="35151"/>
            <a:ext cx="6203950" cy="668337"/>
          </a:xfrm>
        </p:spPr>
        <p:txBody>
          <a:bodyPr/>
          <a:lstStyle/>
          <a:p>
            <a:r>
              <a:rPr lang="zh-CN" altLang="en-US" sz="3200" b="1" dirty="0">
                <a:ea typeface="华文新魏" panose="02010800040101010101" pitchFamily="2" charset="-122"/>
              </a:rPr>
              <a:t>树的先根次序遍历的递归算法</a:t>
            </a:r>
          </a:p>
        </p:txBody>
      </p:sp>
      <p:sp>
        <p:nvSpPr>
          <p:cNvPr id="268292" name="Rectangle 4"/>
          <p:cNvSpPr>
            <a:spLocks noGrp="1" noChangeArrowheads="1"/>
          </p:cNvSpPr>
          <p:nvPr>
            <p:ph idx="1"/>
          </p:nvPr>
        </p:nvSpPr>
        <p:spPr>
          <a:xfrm>
            <a:off x="1343472" y="1124744"/>
            <a:ext cx="8229600" cy="5040313"/>
          </a:xfrm>
        </p:spPr>
        <p:txBody>
          <a:bodyPr>
            <a:normAutofit lnSpcReduction="10000"/>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a:t>
            </a:r>
            <a:r>
              <a:rPr lang="en-US" altLang="zh-CN" sz="2400" dirty="0" err="1">
                <a:latin typeface="Times New Roman" panose="02020603050405020304" pitchFamily="18" charset="0"/>
                <a:ea typeface="隶书" panose="02010509060101010101" pitchFamily="49" charset="-122"/>
              </a:rPr>
              <a:t>PreOrder</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while (current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264352" y="2420888"/>
            <a:ext cx="1819048" cy="1666667"/>
          </a:xfrm>
          <a:prstGeom prst="rect">
            <a:avLst/>
          </a:prstGeom>
        </p:spPr>
      </p:pic>
    </p:spTree>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a:xfrm>
            <a:off x="767408" y="0"/>
            <a:ext cx="6346825" cy="701675"/>
          </a:xfrm>
        </p:spPr>
        <p:txBody>
          <a:bodyPr/>
          <a:lstStyle/>
          <a:p>
            <a:r>
              <a:rPr lang="zh-CN" altLang="en-US" sz="3200" b="1" dirty="0">
                <a:ea typeface="华文新魏" panose="02010800040101010101" pitchFamily="2" charset="-122"/>
              </a:rPr>
              <a:t>树的后根次序遍历的递归算法</a:t>
            </a:r>
          </a:p>
        </p:txBody>
      </p:sp>
      <p:sp>
        <p:nvSpPr>
          <p:cNvPr id="401411" name="Rectangle 3"/>
          <p:cNvSpPr>
            <a:spLocks noGrp="1" noChangeArrowheads="1"/>
          </p:cNvSpPr>
          <p:nvPr>
            <p:ph idx="1"/>
          </p:nvPr>
        </p:nvSpPr>
        <p:spPr>
          <a:xfrm>
            <a:off x="1559496" y="1124744"/>
            <a:ext cx="8605143" cy="5184775"/>
          </a:xfrm>
        </p:spPr>
        <p:txBody>
          <a:bodyPr>
            <a:normAutofit fontScale="92500" lnSpcReduction="20000"/>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pic>
        <p:nvPicPr>
          <p:cNvPr id="2" name="图片 1"/>
          <p:cNvPicPr>
            <a:picLocks noChangeAspect="1"/>
          </p:cNvPicPr>
          <p:nvPr/>
        </p:nvPicPr>
        <p:blipFill>
          <a:blip r:embed="rId2"/>
          <a:stretch>
            <a:fillRect/>
          </a:stretch>
        </p:blipFill>
        <p:spPr>
          <a:xfrm>
            <a:off x="8904312" y="2780928"/>
            <a:ext cx="1819048" cy="1666667"/>
          </a:xfrm>
          <a:prstGeom prst="rect">
            <a:avLst/>
          </a:prstGeom>
        </p:spPr>
      </p:pic>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767408" y="44624"/>
            <a:ext cx="6129338" cy="687387"/>
          </a:xfrm>
        </p:spPr>
        <p:txBody>
          <a:bodyPr/>
          <a:lstStyle/>
          <a:p>
            <a:r>
              <a:rPr lang="zh-CN" altLang="en-US" sz="3200" b="1" dirty="0">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idx="1"/>
          </p:nvPr>
        </p:nvSpPr>
        <p:spPr>
          <a:xfrm>
            <a:off x="307643" y="1000126"/>
            <a:ext cx="4924261" cy="4787900"/>
          </a:xfrm>
        </p:spPr>
        <p:txBody>
          <a:bodyPr>
            <a:normAutofit/>
          </a:bodyPr>
          <a:lstStyle/>
          <a:p>
            <a:pPr>
              <a:buClr>
                <a:srgbClr val="800080"/>
              </a:buClr>
              <a:buSzPct val="50000"/>
              <a:defRPr/>
            </a:pPr>
            <a:r>
              <a:rPr lang="zh-CN" altLang="zh-CN" sz="2400" b="1" dirty="0">
                <a:solidFill>
                  <a:srgbClr val="000099"/>
                </a:solidFill>
                <a:latin typeface="Times New Roman" panose="02020603050405020304" pitchFamily="18" charset="0"/>
                <a:ea typeface="仿宋_GB2312" pitchFamily="49" charset="-122"/>
              </a:rPr>
              <a:t>按广度优先次序遍历树的结果</a:t>
            </a:r>
            <a:endParaRPr lang="zh-CN" altLang="zh-CN" sz="2400"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sz="2400" b="1" dirty="0">
                <a:solidFill>
                  <a:srgbClr val="CC3300"/>
                </a:solidFill>
                <a:latin typeface="Times New Roman" panose="02020603050405020304" pitchFamily="18" charset="0"/>
                <a:ea typeface="仿宋_GB2312" pitchFamily="49" charset="-122"/>
              </a:rPr>
              <a:t>       </a:t>
            </a:r>
            <a:r>
              <a:rPr lang="en-US" altLang="zh-CN" sz="2400"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sz="2400"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sz="2400"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767408" y="3212976"/>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 name="Rectangle 4"/>
          <p:cNvSpPr txBox="1">
            <a:spLocks noChangeArrowheads="1"/>
          </p:cNvSpPr>
          <p:nvPr/>
        </p:nvSpPr>
        <p:spPr>
          <a:xfrm>
            <a:off x="5499248" y="945976"/>
            <a:ext cx="6717432" cy="58674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template &lt;class T&gt;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void </a:t>
            </a:r>
            <a:r>
              <a:rPr kumimoji="0" lang="en-US" altLang="zh-CN" sz="2000" b="0" dirty="0" smtClean="0">
                <a:latin typeface="Times New Roman" panose="02020603050405020304" pitchFamily="18" charset="0"/>
                <a:ea typeface="仿宋_GB2312" pitchFamily="49" charset="-122"/>
              </a:rPr>
              <a:t>Tree</a:t>
            </a:r>
            <a:r>
              <a:rPr kumimoji="0" lang="en-US" altLang="zh-CN" sz="2000" b="1" dirty="0" smtClean="0">
                <a:latin typeface="Times New Roman" panose="02020603050405020304" pitchFamily="18" charset="0"/>
                <a:ea typeface="仿宋_GB2312" pitchFamily="49" charset="-122"/>
              </a:rPr>
              <a:t>&lt;T&gt;::</a:t>
            </a:r>
            <a:r>
              <a:rPr kumimoji="0" lang="en-US" altLang="zh-CN" sz="2000" b="0" dirty="0" err="1" smtClean="0">
                <a:latin typeface="Times New Roman" panose="02020603050405020304" pitchFamily="18" charset="0"/>
                <a:ea typeface="仿宋_GB2312" pitchFamily="49" charset="-122"/>
              </a:rPr>
              <a:t>LevelOrder</a:t>
            </a:r>
            <a:r>
              <a:rPr kumimoji="0" lang="en-US" altLang="zh-CN" sz="2000" b="0" dirty="0" smtClean="0">
                <a:latin typeface="Times New Roman" panose="02020603050405020304" pitchFamily="18" charset="0"/>
                <a:ea typeface="仿宋_GB2312" pitchFamily="49" charset="-122"/>
              </a:rPr>
              <a:t>(</a:t>
            </a:r>
            <a:r>
              <a:rPr kumimoji="0" lang="en-US" altLang="zh-CN" sz="2000" b="1" dirty="0" smtClean="0">
                <a:latin typeface="Times New Roman" panose="02020603050405020304" pitchFamily="18" charset="0"/>
              </a:rPr>
              <a:t>void</a:t>
            </a:r>
            <a:r>
              <a:rPr kumimoji="0" lang="en-US" altLang="zh-CN" sz="2000" b="0" dirty="0" smtClean="0">
                <a:latin typeface="Times New Roman" panose="02020603050405020304" pitchFamily="18" charset="0"/>
              </a:rPr>
              <a:t> (*visit) (</a:t>
            </a:r>
            <a:r>
              <a:rPr kumimoji="0" lang="en-US" altLang="zh-CN" sz="2000" b="0" dirty="0" err="1" smtClean="0">
                <a:latin typeface="Times New Roman" panose="02020603050405020304" pitchFamily="18" charset="0"/>
              </a:rPr>
              <a:t>BinTreeNode</a:t>
            </a:r>
            <a:r>
              <a:rPr kumimoji="0" lang="en-US" altLang="zh-CN" sz="2000" b="1" dirty="0" smtClean="0">
                <a:latin typeface="Times New Roman" panose="02020603050405020304" pitchFamily="18" charset="0"/>
              </a:rPr>
              <a:t>&lt;</a:t>
            </a:r>
            <a:r>
              <a:rPr kumimoji="0" lang="en-US" altLang="zh-CN" sz="2000" b="0" dirty="0" smtClean="0">
                <a:latin typeface="Times New Roman" panose="02020603050405020304" pitchFamily="18" charset="0"/>
              </a:rPr>
              <a:t>T</a:t>
            </a:r>
            <a:r>
              <a:rPr kumimoji="0" lang="en-US" altLang="zh-CN" sz="2000" b="1" dirty="0" smtClean="0">
                <a:latin typeface="Times New Roman" panose="02020603050405020304" pitchFamily="18" charset="0"/>
              </a:rPr>
              <a:t>&gt;</a:t>
            </a:r>
            <a:r>
              <a:rPr kumimoji="0" lang="en-US" altLang="zh-CN" sz="2000" b="0" dirty="0" smtClean="0">
                <a:latin typeface="Times New Roman" panose="02020603050405020304" pitchFamily="18" charset="0"/>
              </a:rPr>
              <a:t> *t)</a:t>
            </a:r>
            <a:r>
              <a:rPr kumimoji="0" lang="en-US" altLang="zh-CN" sz="2000" b="0" dirty="0" smtClean="0">
                <a:latin typeface="Times New Roman" panose="02020603050405020304" pitchFamily="18" charset="0"/>
                <a:ea typeface="仿宋_GB2312" pitchFamily="49" charset="-122"/>
              </a:rPr>
              <a:t> ) </a:t>
            </a:r>
            <a:r>
              <a:rPr kumimoji="0" lang="en-US" altLang="zh-CN" sz="2000" b="1" dirty="0" smtClean="0">
                <a:latin typeface="Times New Roman" panose="02020603050405020304" pitchFamily="18" charset="0"/>
                <a:ea typeface="仿宋_GB2312" pitchFamily="49" charset="-122"/>
              </a:rPr>
              <a:t>{</a:t>
            </a:r>
            <a:endParaRPr kumimoji="0" lang="en-US" altLang="zh-CN" sz="2000" b="0" dirty="0" smtClean="0">
              <a:latin typeface="Times New Roman" panose="02020603050405020304" pitchFamily="18" charset="0"/>
              <a:ea typeface="仿宋_GB2312"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按广度优先次序分层遍历树</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树的根结点是当前指针</a:t>
            </a:r>
            <a:r>
              <a:rPr kumimoji="0" lang="en-US" altLang="zh-CN" sz="2000" b="0" dirty="0" smtClean="0">
                <a:solidFill>
                  <a:schemeClr val="tx2"/>
                </a:solidFill>
                <a:latin typeface="Times New Roman" panose="02020603050405020304" pitchFamily="18" charset="0"/>
                <a:ea typeface="隶书" panose="02010509060101010101" pitchFamily="49" charset="-122"/>
              </a:rPr>
              <a:t>current</a:t>
            </a:r>
            <a:r>
              <a:rPr kumimoji="0" lang="zh-CN" altLang="en-US" sz="2000" b="0" dirty="0" smtClean="0">
                <a:solidFill>
                  <a:srgbClr val="CC3300"/>
                </a:solidFill>
                <a:latin typeface="Times New Roman" panose="02020603050405020304" pitchFamily="18" charset="0"/>
                <a:ea typeface="仿宋_GB2312"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Queue&lt;</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*&gt; Q</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 *p</a:t>
            </a: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if </a:t>
            </a:r>
            <a:r>
              <a:rPr kumimoji="0" lang="en-US" altLang="zh-CN" sz="2000" b="0" dirty="0" smtClean="0">
                <a:latin typeface="Times New Roman" panose="02020603050405020304" pitchFamily="18" charset="0"/>
                <a:ea typeface="隶书" panose="02010509060101010101" pitchFamily="49" charset="-122"/>
              </a:rPr>
              <a:t>(current != NULL)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树不空</a:t>
            </a:r>
            <a:r>
              <a:rPr kumimoji="0" lang="zh-CN" altLang="en-US" sz="2000" b="1" dirty="0" smtClean="0">
                <a:latin typeface="Times New Roman" panose="02020603050405020304" pitchFamily="18" charset="0"/>
                <a:ea typeface="隶书" panose="02010509060101010101" pitchFamily="49" charset="-122"/>
              </a:rPr>
              <a:t> </a:t>
            </a:r>
            <a:endParaRPr kumimoji="0" lang="zh-CN" altLang="en-US"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 = current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保存当前指针</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Q.EnQueue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根结点进队列</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while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0" dirty="0" err="1" smtClean="0">
                <a:latin typeface="Times New Roman" panose="02020603050405020304" pitchFamily="18" charset="0"/>
                <a:ea typeface="隶书" panose="02010509060101010101" pitchFamily="49" charset="-122"/>
              </a:rPr>
              <a:t>Q.IsEmpty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Q.DeQueue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退出队列</a:t>
            </a:r>
          </a:p>
          <a:p>
            <a:pPr fontAlgn="auto">
              <a:spcBef>
                <a:spcPct val="0"/>
              </a:spcBef>
              <a:spcAft>
                <a:spcPts val="0"/>
              </a:spcAft>
              <a:buSzTx/>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visit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访问之</a:t>
            </a:r>
            <a:endParaRPr kumimoji="0" lang="zh-CN" altLang="en-US" sz="2000" b="1" dirty="0" smtClean="0">
              <a:solidFill>
                <a:schemeClr val="tx2"/>
              </a:solidFill>
              <a:latin typeface="Times New Roman" panose="02020603050405020304" pitchFamily="18" charset="0"/>
              <a:ea typeface="隶书" panose="02010509060101010101" pitchFamily="49" charset="-122"/>
            </a:endParaRPr>
          </a:p>
          <a:p>
            <a:pPr lvl="2" fontAlgn="auto">
              <a:spcBef>
                <a:spcPct val="0"/>
              </a:spcBef>
              <a:spcAft>
                <a:spcPts val="0"/>
              </a:spcAft>
              <a:buFont typeface="Wingdings" panose="05000000000000000000" pitchFamily="2" charset="2"/>
              <a:buNone/>
              <a:defRPr/>
            </a:pPr>
            <a:r>
              <a:rPr kumimoji="0" lang="zh-CN" altLang="en-US" b="1" dirty="0" smtClean="0">
                <a:latin typeface="Times New Roman" panose="02020603050405020304" pitchFamily="18" charset="0"/>
                <a:ea typeface="隶书" panose="02010509060101010101" pitchFamily="49" charset="-122"/>
              </a:rPr>
              <a:t>     </a:t>
            </a:r>
            <a:r>
              <a:rPr kumimoji="0" lang="en-US" altLang="zh-CN" b="0" dirty="0" smtClean="0">
                <a:latin typeface="Times New Roman" panose="02020603050405020304" pitchFamily="18" charset="0"/>
                <a:ea typeface="隶书" panose="02010509060101010101" pitchFamily="49" charset="-122"/>
              </a:rPr>
              <a:t>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firstChild</a:t>
            </a:r>
            <a:r>
              <a:rPr kumimoji="0" lang="en-US" altLang="zh-CN" b="1" dirty="0" smtClean="0">
                <a:latin typeface="Times New Roman" panose="02020603050405020304" pitchFamily="18" charset="0"/>
                <a:ea typeface="隶书" panose="02010509060101010101" pitchFamily="49" charset="-122"/>
              </a:rPr>
              <a:t>;</a:t>
            </a:r>
          </a:p>
          <a:p>
            <a:pPr lvl="2" fontAlgn="auto">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     while</a:t>
            </a:r>
            <a:r>
              <a:rPr kumimoji="0" lang="en-US" altLang="zh-CN" b="0" dirty="0" smtClean="0">
                <a:latin typeface="Times New Roman" panose="02020603050405020304" pitchFamily="18" charset="0"/>
                <a:ea typeface="隶书" panose="02010509060101010101" pitchFamily="49" charset="-122"/>
              </a:rPr>
              <a:t> (current != NULL) </a:t>
            </a:r>
            <a:r>
              <a:rPr kumimoji="0" lang="en-US" altLang="zh-CN" b="1" dirty="0" smtClean="0">
                <a:latin typeface="Times New Roman" panose="02020603050405020304" pitchFamily="18" charset="0"/>
                <a:ea typeface="隶书" panose="02010509060101010101" pitchFamily="49" charset="-122"/>
              </a:rPr>
              <a:t>{</a:t>
            </a:r>
            <a:r>
              <a:rPr kumimoji="0" lang="en-US" altLang="zh-CN" b="0" dirty="0" smtClean="0">
                <a:latin typeface="Times New Roman" panose="02020603050405020304" pitchFamily="18" charset="0"/>
                <a:ea typeface="隶书" panose="02010509060101010101" pitchFamily="49" charset="-122"/>
              </a:rPr>
              <a:t> </a:t>
            </a:r>
          </a:p>
          <a:p>
            <a:pPr lvl="3" fontAlgn="auto">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a:t>
            </a:r>
            <a:r>
              <a:rPr kumimoji="0" lang="en-US" altLang="zh-CN" b="0" dirty="0" err="1" smtClean="0">
                <a:latin typeface="Times New Roman" panose="02020603050405020304" pitchFamily="18" charset="0"/>
                <a:ea typeface="隶书" panose="02010509060101010101" pitchFamily="49" charset="-122"/>
              </a:rPr>
              <a:t>Q.EnQueue</a:t>
            </a:r>
            <a:r>
              <a:rPr kumimoji="0" lang="en-US" altLang="zh-CN" b="0" dirty="0" smtClean="0">
                <a:latin typeface="Times New Roman" panose="02020603050405020304" pitchFamily="18" charset="0"/>
                <a:ea typeface="隶书" panose="02010509060101010101" pitchFamily="49" charset="-122"/>
              </a:rPr>
              <a:t> (current)</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nextSibling</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p>
          <a:p>
            <a:pPr fontAlgn="auto">
              <a:spcAft>
                <a:spcPts val="0"/>
              </a:spcAft>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current = 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恢复算法开始的当前指针</a:t>
            </a:r>
          </a:p>
          <a:p>
            <a:pPr fontAlgn="auto">
              <a:spcAft>
                <a:spcPts val="0"/>
              </a:spcAft>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6"/>
          <p:cNvSpPr>
            <a:spLocks noGrp="1" noChangeArrowheads="1"/>
          </p:cNvSpPr>
          <p:nvPr>
            <p:ph type="title"/>
          </p:nvPr>
        </p:nvSpPr>
        <p:spPr>
          <a:xfrm>
            <a:off x="804069" y="55653"/>
            <a:ext cx="6275388" cy="612775"/>
          </a:xfrm>
        </p:spPr>
        <p:txBody>
          <a:bodyPr/>
          <a:lstStyle/>
          <a:p>
            <a:r>
              <a:rPr lang="zh-CN" altLang="en-US" sz="3200" b="1" dirty="0">
                <a:ea typeface="华文新魏" panose="02010800040101010101" pitchFamily="2" charset="-122"/>
              </a:rPr>
              <a:t>森林与二叉树的转换</a:t>
            </a:r>
          </a:p>
        </p:txBody>
      </p:sp>
      <p:sp>
        <p:nvSpPr>
          <p:cNvPr id="259077" name="Rectangle 5"/>
          <p:cNvSpPr>
            <a:spLocks noGrp="1" noChangeArrowheads="1"/>
          </p:cNvSpPr>
          <p:nvPr>
            <p:ph idx="1"/>
          </p:nvPr>
        </p:nvSpPr>
        <p:spPr>
          <a:xfrm>
            <a:off x="6023992" y="908720"/>
            <a:ext cx="4581525" cy="1512887"/>
          </a:xfrm>
        </p:spPr>
        <p:txBody>
          <a:bodyPr/>
          <a:lstStyle/>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将一般树化为二叉树表示就是用树的子女</a:t>
            </a:r>
            <a:r>
              <a:rPr lang="en-US" altLang="zh-CN" sz="2000" b="1" dirty="0">
                <a:latin typeface="Courier New" panose="02070309020205020404" pitchFamily="49" charset="0"/>
                <a:ea typeface="仿宋_GB2312" pitchFamily="49" charset="-122"/>
              </a:rPr>
              <a:t>-</a:t>
            </a:r>
            <a:r>
              <a:rPr lang="zh-CN" altLang="en-US" sz="20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森林与二叉树表示的转换可以借助树的二叉树表示来实现</a:t>
            </a:r>
          </a:p>
        </p:txBody>
      </p:sp>
      <p:sp>
        <p:nvSpPr>
          <p:cNvPr id="158724" name="Line 2"/>
          <p:cNvSpPr>
            <a:spLocks noChangeShapeType="1"/>
          </p:cNvSpPr>
          <p:nvPr/>
        </p:nvSpPr>
        <p:spPr bwMode="auto">
          <a:xfrm>
            <a:off x="8019479" y="2943894"/>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7943279" y="44536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4527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4146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24697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9363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41461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9269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3536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2393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2042667" y="49235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2652267" y="59903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4557267" y="5075906"/>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20426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1631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2164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26983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3307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917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45271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26983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9175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2164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3307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42223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1766442" y="978897"/>
            <a:ext cx="259545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2179266" y="1283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3363468" y="1270669"/>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4228655" y="1270669"/>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23474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17378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880867" y="5685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2347467" y="51521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2347467" y="6218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33380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3642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3033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947667" y="4466306"/>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4785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4176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35666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47858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891855" y="3932907"/>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2363343" y="4099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1655491" y="2045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21792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27126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3312648" y="2045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991184" y="2045697"/>
            <a:ext cx="32412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4581541" y="2045697"/>
            <a:ext cx="36420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2722291" y="2807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922248" y="2807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3677793" y="4085307"/>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1763268" y="4632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2363343" y="50901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896743" y="5623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2372868" y="6156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3039618" y="46329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4812855" y="40853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4271517" y="4632994"/>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3593655" y="51521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860479" y="516639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7333679" y="33868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7333679" y="29296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7638479" y="2624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7028879" y="3158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8171879" y="4148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7638479" y="36154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7638479" y="4682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7654355" y="2562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7054280" y="3096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7654355" y="35534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7663880" y="4620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8187755" y="4086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9772079" y="5458494"/>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9162479" y="4848894"/>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10000679" y="45440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9391079" y="50774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87814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100006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10027667" y="44678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9486329" y="5015582"/>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8808467" y="55346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10075291" y="5548982"/>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9086279" y="4315494"/>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9391079" y="40106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8781479" y="46202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9426005" y="4010694"/>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8787830" y="4558382"/>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3371404" y="3409032"/>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3385693" y="6276057"/>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7646417" y="6279232"/>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767408" y="44624"/>
            <a:ext cx="6373812" cy="684212"/>
          </a:xfrm>
        </p:spPr>
        <p:txBody>
          <a:bodyPr>
            <a:normAutofit fontScale="90000"/>
          </a:bodyPr>
          <a:lstStyle/>
          <a:p>
            <a:r>
              <a:rPr lang="zh-CN" altLang="en-US" b="1" smtClean="0">
                <a:ea typeface="华文新魏" panose="02010800040101010101" pitchFamily="2" charset="-122"/>
              </a:rPr>
              <a:t>森林转化成二叉树的规则</a:t>
            </a:r>
          </a:p>
        </p:txBody>
      </p:sp>
      <p:sp>
        <p:nvSpPr>
          <p:cNvPr id="263172" name="Rectangle 4"/>
          <p:cNvSpPr>
            <a:spLocks noGrp="1" noChangeArrowheads="1"/>
          </p:cNvSpPr>
          <p:nvPr>
            <p:ph idx="1"/>
          </p:nvPr>
        </p:nvSpPr>
        <p:spPr>
          <a:xfrm>
            <a:off x="2114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839416" y="25678"/>
            <a:ext cx="6096000" cy="739775"/>
          </a:xfrm>
        </p:spPr>
        <p:txBody>
          <a:bodyPr>
            <a:normAutofit fontScale="90000"/>
          </a:bodyPr>
          <a:lstStyle/>
          <a:p>
            <a:r>
              <a:rPr lang="zh-CN" altLang="en-US" b="1" dirty="0" smtClean="0">
                <a:ea typeface="华文新魏" panose="02010800040101010101" pitchFamily="2" charset="-122"/>
              </a:rPr>
              <a:t>二叉树转换为森林的规则</a:t>
            </a:r>
          </a:p>
        </p:txBody>
      </p:sp>
      <p:sp>
        <p:nvSpPr>
          <p:cNvPr id="264196" name="Rectangle 4"/>
          <p:cNvSpPr>
            <a:spLocks noGrp="1" noChangeArrowheads="1"/>
          </p:cNvSpPr>
          <p:nvPr>
            <p:ph idx="1"/>
          </p:nvPr>
        </p:nvSpPr>
        <p:spPr>
          <a:xfrm>
            <a:off x="2114551"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767408" y="44624"/>
            <a:ext cx="5194300" cy="596900"/>
          </a:xfrm>
        </p:spPr>
        <p:txBody>
          <a:bodyPr>
            <a:normAutofit fontScale="90000"/>
          </a:bodyPr>
          <a:lstStyle/>
          <a:p>
            <a:r>
              <a:rPr lang="zh-CN" altLang="en-US" b="1" dirty="0" smtClean="0">
                <a:ea typeface="华文新魏" panose="02010800040101010101" pitchFamily="2" charset="-122"/>
              </a:rPr>
              <a:t>森林的遍历</a:t>
            </a:r>
          </a:p>
        </p:txBody>
      </p:sp>
      <p:sp>
        <p:nvSpPr>
          <p:cNvPr id="409603" name="Rectangle 3"/>
          <p:cNvSpPr>
            <a:spLocks noGrp="1" noChangeArrowheads="1"/>
          </p:cNvSpPr>
          <p:nvPr>
            <p:ph idx="1"/>
          </p:nvPr>
        </p:nvSpPr>
        <p:spPr>
          <a:xfrm>
            <a:off x="1703512" y="1015900"/>
            <a:ext cx="9453040" cy="5005388"/>
          </a:xfrm>
        </p:spPr>
        <p:txBody>
          <a:bodyPr>
            <a:normAutofit/>
          </a:bodyPr>
          <a:lstStyle/>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森林的遍历也分为</a:t>
            </a:r>
            <a:r>
              <a:rPr lang="zh-CN" altLang="en-US" b="1" dirty="0">
                <a:solidFill>
                  <a:schemeClr val="tx2"/>
                </a:solidFill>
                <a:latin typeface="Times New Roman" panose="02020603050405020304" pitchFamily="18" charset="0"/>
                <a:ea typeface="仿宋_GB2312" pitchFamily="49" charset="-122"/>
              </a:rPr>
              <a:t>深度优先遍历</a:t>
            </a:r>
            <a:r>
              <a:rPr lang="zh-CN" altLang="en-US" b="1" dirty="0">
                <a:latin typeface="Times New Roman" panose="02020603050405020304" pitchFamily="18" charset="0"/>
                <a:ea typeface="仿宋_GB2312" pitchFamily="49" charset="-122"/>
              </a:rPr>
              <a:t>和</a:t>
            </a:r>
            <a:r>
              <a:rPr lang="zh-CN" altLang="en-US" b="1" dirty="0">
                <a:solidFill>
                  <a:schemeClr val="tx2"/>
                </a:solidFill>
                <a:latin typeface="Times New Roman" panose="02020603050405020304" pitchFamily="18" charset="0"/>
                <a:ea typeface="仿宋_GB2312" pitchFamily="49" charset="-122"/>
              </a:rPr>
              <a:t>广度优先遍历</a:t>
            </a:r>
            <a:r>
              <a:rPr lang="zh-CN" altLang="en-US" b="1" dirty="0">
                <a:latin typeface="Times New Roman" panose="02020603050405020304" pitchFamily="18" charset="0"/>
                <a:ea typeface="仿宋_GB2312" pitchFamily="49" charset="-122"/>
              </a:rPr>
              <a:t>，深度优先遍历又可分为</a:t>
            </a:r>
            <a:r>
              <a:rPr lang="zh-CN" altLang="en-US" b="1" dirty="0">
                <a:solidFill>
                  <a:schemeClr val="tx2"/>
                </a:solidFill>
                <a:latin typeface="Times New Roman" panose="02020603050405020304" pitchFamily="18" charset="0"/>
                <a:ea typeface="仿宋_GB2312" pitchFamily="49" charset="-122"/>
              </a:rPr>
              <a:t>先根次序遍历</a:t>
            </a:r>
            <a:r>
              <a:rPr lang="zh-CN" altLang="en-US" b="1" dirty="0">
                <a:latin typeface="Times New Roman" panose="02020603050405020304" pitchFamily="18" charset="0"/>
                <a:ea typeface="仿宋_GB2312" pitchFamily="49" charset="-122"/>
              </a:rPr>
              <a:t>和</a:t>
            </a:r>
            <a:r>
              <a:rPr lang="zh-CN" altLang="en-US" b="1" dirty="0">
                <a:solidFill>
                  <a:schemeClr val="tx2"/>
                </a:solidFill>
                <a:latin typeface="Times New Roman" panose="02020603050405020304" pitchFamily="18" charset="0"/>
                <a:ea typeface="仿宋_GB2312" pitchFamily="49" charset="-122"/>
              </a:rPr>
              <a:t>后根次序遍历</a:t>
            </a:r>
            <a:r>
              <a:rPr lang="zh-CN" altLang="en-US"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给定森林 </a:t>
            </a:r>
            <a:r>
              <a:rPr lang="en-US" altLang="zh-CN" b="1" i="1" dirty="0">
                <a:latin typeface="Times New Roman" panose="02020603050405020304" pitchFamily="18" charset="0"/>
                <a:ea typeface="仿宋_GB2312" pitchFamily="49" charset="-122"/>
              </a:rPr>
              <a:t>F</a:t>
            </a:r>
            <a:r>
              <a:rPr lang="zh-CN" altLang="en-US" b="1" dirty="0">
                <a:latin typeface="Times New Roman" panose="02020603050405020304" pitchFamily="18" charset="0"/>
                <a:ea typeface="仿宋_GB2312" pitchFamily="49" charset="-122"/>
              </a:rPr>
              <a:t>，若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Ø</a:t>
            </a:r>
            <a:r>
              <a:rPr lang="zh-CN" altLang="en-US"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若</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 {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，则可以导出先根遍历、后根遍历两种方法。其中，</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是第一棵树的根结点，</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是第一棵树的子树森林，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4519613" y="2223269"/>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dirty="0">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a:xfrm>
            <a:off x="1055440" y="836613"/>
            <a:ext cx="10225136" cy="5688012"/>
          </a:xfrm>
        </p:spPr>
        <p:txBody>
          <a:bodyPr>
            <a:normAutofit/>
          </a:bodyPr>
          <a:lstStyle/>
          <a:p>
            <a:pPr marL="571500" indent="-571500">
              <a:lnSpc>
                <a:spcPct val="110000"/>
              </a:lnSpc>
              <a:spcBef>
                <a:spcPct val="15000"/>
              </a:spcBef>
              <a:buClr>
                <a:srgbClr val="800080"/>
              </a:buClr>
              <a:buFont typeface="+mj-ea"/>
              <a:buAutoNum type="ea1JpnChsDbPeriod" startAt="2"/>
              <a:defRPr/>
            </a:pPr>
            <a:r>
              <a:rPr lang="zh-CN" altLang="en-US" sz="3000" b="1" dirty="0">
                <a:solidFill>
                  <a:schemeClr val="tx2"/>
                </a:solidFill>
                <a:latin typeface="Times New Roman" panose="02020603050405020304" pitchFamily="18" charset="0"/>
                <a:ea typeface="仿宋_GB2312" pitchFamily="49" charset="-122"/>
              </a:rPr>
              <a:t>有根树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一棵有根树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是非空树，记作</a:t>
            </a: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r </a:t>
            </a:r>
            <a:r>
              <a:rPr lang="zh-CN" altLang="en-US" sz="2400" b="1" dirty="0">
                <a:latin typeface="Times New Roman" panose="02020603050405020304" pitchFamily="18" charset="0"/>
                <a:ea typeface="仿宋_GB2312" pitchFamily="49" charset="-122"/>
              </a:rPr>
              <a:t>是一个特定的称为根</a:t>
            </a:r>
            <a:r>
              <a:rPr lang="en-US" altLang="zh-CN" sz="2400" b="1" dirty="0">
                <a:latin typeface="Times New Roman" panose="02020603050405020304" pitchFamily="18" charset="0"/>
                <a:ea typeface="仿宋_GB2312" pitchFamily="49" charset="-122"/>
              </a:rPr>
              <a:t>(root)</a:t>
            </a:r>
            <a:r>
              <a:rPr lang="zh-CN" altLang="en-US" sz="2400" b="1" dirty="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根以外的其他结点划分为 </a:t>
            </a:r>
            <a:r>
              <a:rPr lang="en-US" altLang="zh-CN" sz="2400" b="1" dirty="0">
                <a:latin typeface="Times New Roman" panose="02020603050405020304" pitchFamily="18" charset="0"/>
                <a:ea typeface="仿宋_GB2312" pitchFamily="49" charset="-122"/>
              </a:rPr>
              <a:t>m (m </a:t>
            </a:r>
            <a:r>
              <a:rPr lang="en-US" altLang="zh-CN" sz="2400" b="1" dirty="0">
                <a:solidFill>
                  <a:schemeClr val="bg2"/>
                </a:solidFill>
                <a:latin typeface="Times New Roman" panose="02020603050405020304" pitchFamily="18" charset="0"/>
                <a:ea typeface="仿宋_GB2312" pitchFamily="49" charset="-122"/>
              </a:rPr>
              <a:t>&gt;</a:t>
            </a:r>
            <a:r>
              <a:rPr lang="en-US" altLang="zh-CN" sz="2400" b="1" dirty="0">
                <a:latin typeface="Times New Roman" panose="02020603050405020304" pitchFamily="18" charset="0"/>
                <a:ea typeface="仿宋_GB2312" pitchFamily="49" charset="-122"/>
              </a:rPr>
              <a:t>0) </a:t>
            </a:r>
            <a:r>
              <a:rPr lang="zh-CN" altLang="en-US" sz="2400" b="1" dirty="0">
                <a:latin typeface="Times New Roman" panose="02020603050405020304" pitchFamily="18" charset="0"/>
                <a:ea typeface="仿宋_GB2312" pitchFamily="49" charset="-122"/>
              </a:rPr>
              <a:t>个互不相交的有限集合</a:t>
            </a:r>
            <a:r>
              <a:rPr lang="en-US" altLang="zh-CN" sz="2400" b="1" dirty="0">
                <a:latin typeface="Times New Roman" panose="02020603050405020304" pitchFamily="18" charset="0"/>
                <a:ea typeface="仿宋_GB2312" pitchFamily="49" charset="-122"/>
              </a:rPr>
              <a:t>T1, T2, …, Tm</a:t>
            </a:r>
            <a:r>
              <a:rPr lang="zh-CN" altLang="en-US" sz="2400" b="1" dirty="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每棵子树的根结点有且仅有一个直接前驱，但可以有</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a:latin typeface="Times New Roman" panose="02020603050405020304" pitchFamily="18" charset="0"/>
                <a:ea typeface="仿宋_GB2312" pitchFamily="49" charset="-122"/>
              </a:rPr>
              <a:t> </a:t>
            </a:r>
          </a:p>
        </p:txBody>
      </p:sp>
      <p:sp>
        <p:nvSpPr>
          <p:cNvPr id="30723" name="Rectangle 30"/>
          <p:cNvSpPr>
            <a:spLocks noChangeArrowheads="1"/>
          </p:cNvSpPr>
          <p:nvPr/>
        </p:nvSpPr>
        <p:spPr bwMode="auto">
          <a:xfrm>
            <a:off x="1524001" y="2870270"/>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nvGraphicFramePr>
        <p:xfrm>
          <a:off x="4008438" y="2420938"/>
          <a:ext cx="3814762" cy="1020762"/>
        </p:xfrm>
        <a:graphic>
          <a:graphicData uri="http://schemas.openxmlformats.org/presentationml/2006/ole">
            <mc:AlternateContent xmlns:mc="http://schemas.openxmlformats.org/markup-compatibility/2006">
              <mc:Choice xmlns:v="urn:schemas-microsoft-com:vml" Requires="v">
                <p:oleObj spid="_x0000_s30800"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8" y="2420938"/>
                        <a:ext cx="38147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28"/>
          <p:cNvGrpSpPr>
            <a:grpSpLocks/>
          </p:cNvGrpSpPr>
          <p:nvPr/>
        </p:nvGrpSpPr>
        <p:grpSpPr bwMode="auto">
          <a:xfrm>
            <a:off x="9120336" y="2132857"/>
            <a:ext cx="1426692" cy="1407145"/>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Grp="1" noChangeArrowheads="1"/>
          </p:cNvSpPr>
          <p:nvPr>
            <p:ph type="title"/>
          </p:nvPr>
        </p:nvSpPr>
        <p:spPr>
          <a:xfrm>
            <a:off x="839416" y="-19590"/>
            <a:ext cx="6119813" cy="792162"/>
          </a:xfrm>
        </p:spPr>
        <p:txBody>
          <a:bodyPr/>
          <a:lstStyle/>
          <a:p>
            <a:r>
              <a:rPr lang="zh-CN" altLang="en-US" b="1" dirty="0" smtClean="0">
                <a:ea typeface="华文新魏" panose="02010800040101010101" pitchFamily="2" charset="-122"/>
              </a:rPr>
              <a:t>森林的先根次序遍历</a:t>
            </a:r>
          </a:p>
        </p:txBody>
      </p:sp>
      <p:sp>
        <p:nvSpPr>
          <p:cNvPr id="408579" name="Rectangle 3"/>
          <p:cNvSpPr>
            <a:spLocks noGrp="1" noChangeArrowheads="1"/>
          </p:cNvSpPr>
          <p:nvPr>
            <p:ph idx="1"/>
          </p:nvPr>
        </p:nvSpPr>
        <p:spPr>
          <a:xfrm>
            <a:off x="119336" y="1052736"/>
            <a:ext cx="7940675" cy="5499100"/>
          </a:xfrm>
        </p:spPr>
        <p:txBody>
          <a:bodyPr>
            <a:normAutofit/>
          </a:bodyPr>
          <a:lstStyle/>
          <a:p>
            <a:pPr>
              <a:lnSpc>
                <a:spcPct val="110000"/>
              </a:lnSpc>
              <a:spcBef>
                <a:spcPct val="10000"/>
              </a:spcBef>
              <a:buClr>
                <a:srgbClr val="800080"/>
              </a:buClr>
              <a:buSzPct val="50000"/>
              <a:defRPr/>
            </a:pPr>
            <a:r>
              <a:rPr lang="zh-CN" altLang="en-US" sz="2400" b="1" dirty="0" smtClean="0">
                <a:latin typeface="Times New Roman" panose="02020603050405020304" pitchFamily="18" charset="0"/>
                <a:ea typeface="仿宋_GB2312" pitchFamily="49" charset="-122"/>
              </a:rPr>
              <a:t>若</a:t>
            </a:r>
            <a:r>
              <a:rPr lang="zh-CN" altLang="en-US" sz="2400" b="1" dirty="0">
                <a:latin typeface="Times New Roman" panose="02020603050405020304" pitchFamily="18" charset="0"/>
                <a:ea typeface="仿宋_GB2312" pitchFamily="49" charset="-122"/>
              </a:rPr>
              <a:t>森林</a:t>
            </a:r>
            <a:r>
              <a:rPr lang="en-US" altLang="zh-CN" sz="2400" b="1" dirty="0">
                <a:latin typeface="Times New Roman" panose="02020603050405020304" pitchFamily="18" charset="0"/>
                <a:ea typeface="仿宋_GB2312" pitchFamily="49" charset="-122"/>
              </a:rPr>
              <a:t>F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访问森林的根（也是第一棵树的根）</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先根遍历森林第一棵树的根的子树森林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 </a:t>
            </a:r>
          </a:p>
        </p:txBody>
      </p:sp>
      <p:sp>
        <p:nvSpPr>
          <p:cNvPr id="4" name="Rectangle 46"/>
          <p:cNvSpPr txBox="1">
            <a:spLocks noChangeArrowheads="1"/>
          </p:cNvSpPr>
          <p:nvPr/>
        </p:nvSpPr>
        <p:spPr>
          <a:xfrm>
            <a:off x="6023992" y="4546178"/>
            <a:ext cx="6180360" cy="18351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森林的先根次序遍历的结果序列</a:t>
            </a:r>
          </a:p>
          <a:p>
            <a:pPr fontAlgn="auto">
              <a:spcBef>
                <a:spcPct val="15000"/>
              </a:spcBef>
              <a:spcAft>
                <a:spcPts val="0"/>
              </a:spcAft>
              <a:buClr>
                <a:srgbClr val="800080"/>
              </a:buClr>
              <a:buSzPct val="50000"/>
              <a:buFont typeface="Wingdings" panose="05000000000000000000" pitchFamily="2" charset="2"/>
              <a:buNone/>
              <a:defRPr/>
            </a:pPr>
            <a:r>
              <a:rPr kumimoji="0" lang="zh-CN" altLang="en-US" b="1" dirty="0" smtClean="0">
                <a:solidFill>
                  <a:schemeClr val="tx2"/>
                </a:solidFill>
                <a:latin typeface="Times New Roman" panose="02020603050405020304" pitchFamily="18" charset="0"/>
                <a:ea typeface="仿宋_GB2312" pitchFamily="49" charset="-122"/>
              </a:rPr>
              <a:t>		</a:t>
            </a:r>
            <a:r>
              <a:rPr kumimoji="0" lang="en-US" altLang="zh-CN" b="1" dirty="0" smtClean="0">
                <a:solidFill>
                  <a:schemeClr val="tx2"/>
                </a:solidFill>
                <a:latin typeface="Times New Roman" panose="02020603050405020304" pitchFamily="18" charset="0"/>
                <a:ea typeface="仿宋_GB2312" pitchFamily="49" charset="-122"/>
              </a:rPr>
              <a:t>ABCDE  FG  HIKJ</a:t>
            </a:r>
          </a:p>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这相当于对应二叉树的前序遍历结果</a:t>
            </a:r>
            <a:endParaRPr kumimoji="0" lang="zh-CN" altLang="en-US" sz="2400" b="0" dirty="0">
              <a:latin typeface="Times New Roman" panose="02020603050405020304" pitchFamily="18" charset="0"/>
              <a:ea typeface="仿宋_GB2312" pitchFamily="49" charset="-122"/>
            </a:endParaRPr>
          </a:p>
        </p:txBody>
      </p:sp>
      <p:grpSp>
        <p:nvGrpSpPr>
          <p:cNvPr id="5" name="Group 47"/>
          <p:cNvGrpSpPr>
            <a:grpSpLocks/>
          </p:cNvGrpSpPr>
          <p:nvPr/>
        </p:nvGrpSpPr>
        <p:grpSpPr bwMode="auto">
          <a:xfrm>
            <a:off x="8613502" y="715888"/>
            <a:ext cx="3459162" cy="3505200"/>
            <a:chOff x="1973" y="526"/>
            <a:chExt cx="2179" cy="2208"/>
          </a:xfrm>
        </p:grpSpPr>
        <p:sp>
          <p:nvSpPr>
            <p:cNvPr id="6"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20"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6"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7"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8"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9"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30"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3"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4"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35"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23392" y="0"/>
            <a:ext cx="6203950" cy="666750"/>
          </a:xfrm>
        </p:spPr>
        <p:txBody>
          <a:bodyPr>
            <a:normAutofit fontScale="90000"/>
          </a:bodyPr>
          <a:lstStyle/>
          <a:p>
            <a:r>
              <a:rPr lang="zh-CN" altLang="en-US" b="1" dirty="0" smtClean="0">
                <a:ea typeface="华文新魏" panose="02010800040101010101" pitchFamily="2" charset="-122"/>
              </a:rPr>
              <a:t>森林的后根次序遍历</a:t>
            </a:r>
          </a:p>
        </p:txBody>
      </p:sp>
      <p:sp>
        <p:nvSpPr>
          <p:cNvPr id="411651" name="Rectangle 3"/>
          <p:cNvSpPr>
            <a:spLocks noGrp="1" noChangeArrowheads="1"/>
          </p:cNvSpPr>
          <p:nvPr>
            <p:ph idx="1"/>
          </p:nvPr>
        </p:nvSpPr>
        <p:spPr>
          <a:xfrm>
            <a:off x="335360" y="1124744"/>
            <a:ext cx="7832725" cy="3886200"/>
          </a:xfrm>
        </p:spPr>
        <p:txBody>
          <a:bodyPr>
            <a:normAutofit/>
          </a:bodyPr>
          <a:lstStyle/>
          <a:p>
            <a:pPr marL="609600" indent="-609600">
              <a:lnSpc>
                <a:spcPct val="105000"/>
              </a:lnSpc>
              <a:spcBef>
                <a:spcPct val="15000"/>
              </a:spcBef>
              <a:buClr>
                <a:srgbClr val="800080"/>
              </a:buClr>
              <a:buSzPct val="50000"/>
              <a:defRPr/>
            </a:pPr>
            <a:r>
              <a:rPr lang="zh-CN" altLang="en-US" sz="2400" b="1" dirty="0">
                <a:latin typeface="Times New Roman" panose="02020603050405020304" pitchFamily="18" charset="0"/>
                <a:ea typeface="仿宋_GB2312" pitchFamily="49" charset="-122"/>
              </a:rPr>
              <a:t>若森林 </a:t>
            </a:r>
            <a:r>
              <a:rPr lang="en-US" altLang="zh-CN" sz="2400" b="1" i="1" dirty="0">
                <a:latin typeface="Times New Roman" panose="02020603050405020304" pitchFamily="18" charset="0"/>
                <a:ea typeface="仿宋_GB2312" pitchFamily="49" charset="-122"/>
              </a:rPr>
              <a:t>F</a:t>
            </a:r>
            <a:r>
              <a:rPr lang="en-US" altLang="zh-CN" sz="2400" b="1" dirty="0">
                <a:latin typeface="Times New Roman" panose="02020603050405020304" pitchFamily="18" charset="0"/>
                <a:ea typeface="仿宋_GB2312" pitchFamily="49" charset="-122"/>
              </a:rPr>
              <a:t>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a:t>
            </a:r>
            <a:r>
              <a:rPr lang="zh-CN" altLang="en-US" b="1" i="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第一棵树的根结点的子树森林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访问森林的根结点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p>
          <a:p>
            <a:pPr marL="609600" indent="-609600">
              <a:lnSpc>
                <a:spcPct val="90000"/>
              </a:lnSpc>
              <a:defRPr/>
            </a:pPr>
            <a:endParaRPr lang="en-US" altLang="zh-CN" sz="2400" dirty="0"/>
          </a:p>
        </p:txBody>
      </p:sp>
      <p:grpSp>
        <p:nvGrpSpPr>
          <p:cNvPr id="4" name="Group 34"/>
          <p:cNvGrpSpPr>
            <a:grpSpLocks/>
          </p:cNvGrpSpPr>
          <p:nvPr/>
        </p:nvGrpSpPr>
        <p:grpSpPr bwMode="auto">
          <a:xfrm>
            <a:off x="8328248" y="764704"/>
            <a:ext cx="3459162" cy="3505200"/>
            <a:chOff x="3245" y="912"/>
            <a:chExt cx="2179" cy="2208"/>
          </a:xfrm>
        </p:grpSpPr>
        <p:sp>
          <p:nvSpPr>
            <p:cNvPr id="5"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0"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Times New Roman" panose="02020603050405020304" pitchFamily="18" charset="0"/>
                </a:rPr>
                <a:t>A</a:t>
              </a:r>
              <a:endParaRPr lang="en-US" altLang="zh-CN" sz="2400" dirty="0">
                <a:latin typeface="Times New Roman" panose="02020603050405020304" pitchFamily="18" charset="0"/>
              </a:endParaRPr>
            </a:p>
          </p:txBody>
        </p:sp>
        <p:sp>
          <p:nvSpPr>
            <p:cNvPr id="15"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2"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6"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7"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8"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29"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1"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3"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34" name="Rectangle 36"/>
          <p:cNvSpPr txBox="1">
            <a:spLocks noChangeArrowheads="1"/>
          </p:cNvSpPr>
          <p:nvPr/>
        </p:nvSpPr>
        <p:spPr>
          <a:xfrm>
            <a:off x="6023992" y="4653681"/>
            <a:ext cx="6144096" cy="18716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森林的后根次序遍历的结果序列</a:t>
            </a:r>
          </a:p>
          <a:p>
            <a:pPr fontAlgn="auto">
              <a:spcAft>
                <a:spcPts val="0"/>
              </a:spcAft>
              <a:buClr>
                <a:srgbClr val="800080"/>
              </a:buClr>
              <a:buSzPct val="50000"/>
              <a:buFont typeface="Wingdings" panose="05000000000000000000" pitchFamily="2" charset="2"/>
              <a:buNone/>
              <a:defRPr/>
            </a:pPr>
            <a:r>
              <a:rPr kumimoji="0" lang="zh-CN" altLang="en-US" b="1" dirty="0" smtClean="0">
                <a:latin typeface="Times New Roman" panose="02020603050405020304" pitchFamily="18" charset="0"/>
                <a:ea typeface="仿宋_GB2312" pitchFamily="49" charset="-122"/>
              </a:rPr>
              <a:t>		</a:t>
            </a:r>
            <a:r>
              <a:rPr kumimoji="0" lang="en-US" altLang="zh-CN" b="1" dirty="0" smtClean="0">
                <a:latin typeface="Times New Roman" panose="02020603050405020304" pitchFamily="18" charset="0"/>
                <a:ea typeface="仿宋_GB2312" pitchFamily="49" charset="-122"/>
              </a:rPr>
              <a:t>BCEDA GF KIJH</a:t>
            </a:r>
          </a:p>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这相当于对应二叉树中序遍历的结果</a:t>
            </a:r>
            <a:endParaRPr kumimoji="0"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623392" y="-1483"/>
            <a:ext cx="5927725" cy="755650"/>
          </a:xfrm>
        </p:spPr>
        <p:txBody>
          <a:bodyPr/>
          <a:lstStyle/>
          <a:p>
            <a:r>
              <a:rPr lang="zh-CN" altLang="en-US" sz="3200" b="1" dirty="0">
                <a:ea typeface="华文新魏" panose="02010800040101010101" pitchFamily="2" charset="-122"/>
              </a:rPr>
              <a:t>广度优先遍历（层次序遍历）</a:t>
            </a:r>
          </a:p>
        </p:txBody>
      </p:sp>
      <p:sp>
        <p:nvSpPr>
          <p:cNvPr id="278565" name="Text Box 37"/>
          <p:cNvSpPr txBox="1">
            <a:spLocks noGrp="1" noChangeArrowheads="1"/>
          </p:cNvSpPr>
          <p:nvPr>
            <p:ph idx="1"/>
          </p:nvPr>
        </p:nvSpPr>
        <p:spPr>
          <a:xfrm>
            <a:off x="1199455" y="1557338"/>
            <a:ext cx="5033071" cy="4608512"/>
          </a:xfrm>
        </p:spPr>
        <p:txBody>
          <a:bodyPr/>
          <a:lstStyle/>
          <a:p>
            <a:pPr marL="533400" indent="-533400">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若森林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为空，返回；</a:t>
            </a:r>
          </a:p>
          <a:p>
            <a:pPr marL="533400" indent="-5334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结点的子女结点</a:t>
            </a:r>
            <a:r>
              <a:rPr lang="zh-CN" altLang="en-US" sz="3000" dirty="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dirty="0">
                <a:latin typeface="Times New Roman" panose="02020603050405020304" pitchFamily="18" charset="0"/>
                <a:ea typeface="仿宋_GB2312" pitchFamily="49" charset="-122"/>
                <a:sym typeface="Symbol" panose="05050102010706020507" pitchFamily="18" charset="2"/>
              </a:rPr>
              <a:t></a:t>
            </a:r>
          </a:p>
        </p:txBody>
      </p:sp>
      <p:sp>
        <p:nvSpPr>
          <p:cNvPr id="166915" name="Text Box 3"/>
          <p:cNvSpPr txBox="1">
            <a:spLocks noChangeArrowheads="1"/>
          </p:cNvSpPr>
          <p:nvPr/>
        </p:nvSpPr>
        <p:spPr bwMode="auto">
          <a:xfrm>
            <a:off x="6845621" y="5300664"/>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7875909"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7799709"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7190109"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7190109"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7494909"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6885309"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8028309"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7494909"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7494909"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7510785" y="1600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6910710" y="2133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7510785" y="2590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7520310" y="3657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8044185" y="3124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9628509"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9018909"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9857109"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9247509"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86379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98571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9884097" y="35052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9342759"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8664897" y="45720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9931721"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8942709"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9247509"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8637909"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9282435" y="3048001"/>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8644260"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757238" y="-17933"/>
            <a:ext cx="2971800" cy="782637"/>
          </a:xfrm>
        </p:spPr>
        <p:txBody>
          <a:bodyPr/>
          <a:lstStyle/>
          <a:p>
            <a:r>
              <a:rPr lang="zh-CN" altLang="en-US" b="1" dirty="0" smtClean="0">
                <a:solidFill>
                  <a:srgbClr val="CC3300"/>
                </a:solidFill>
                <a:latin typeface="华文新魏" panose="02010800040101010101" pitchFamily="2" charset="-122"/>
                <a:ea typeface="华文新魏" panose="02010800040101010101" pitchFamily="2" charset="-122"/>
              </a:rPr>
              <a:t>堆 </a:t>
            </a:r>
            <a:r>
              <a:rPr lang="en-US" altLang="zh-CN" b="1" dirty="0" smtClean="0">
                <a:solidFill>
                  <a:srgbClr val="CC3300"/>
                </a:solidFill>
                <a:latin typeface="华文新魏" panose="02010800040101010101" pitchFamily="2" charset="-122"/>
                <a:ea typeface="华文新魏" panose="02010800040101010101" pitchFamily="2" charset="-122"/>
              </a:rPr>
              <a:t>( Heap )</a:t>
            </a:r>
            <a:endParaRPr lang="en-US" altLang="zh-CN" sz="4800" dirty="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2207568" y="3501231"/>
            <a:ext cx="8077200" cy="2871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dirty="0">
                <a:latin typeface="Times New Roman" panose="02020603050405020304" pitchFamily="18" charset="0"/>
              </a:rPr>
              <a:t>template &lt;class T, class E&gt;</a:t>
            </a:r>
          </a:p>
          <a:p>
            <a:pPr>
              <a:lnSpc>
                <a:spcPct val="105000"/>
              </a:lnSpc>
            </a:pPr>
            <a:r>
              <a:rPr lang="en-US" altLang="zh-CN" sz="2800" dirty="0">
                <a:latin typeface="Times New Roman" panose="02020603050405020304" pitchFamily="18" charset="0"/>
              </a:rPr>
              <a:t>class </a:t>
            </a:r>
            <a:r>
              <a:rPr lang="en-US" altLang="zh-CN" sz="2800" dirty="0" err="1">
                <a:latin typeface="Times New Roman" panose="02020603050405020304" pitchFamily="18" charset="0"/>
              </a:rPr>
              <a:t>MinPQ</a:t>
            </a:r>
            <a:r>
              <a:rPr lang="en-US" altLang="zh-CN" sz="2800" dirty="0">
                <a:latin typeface="Times New Roman" panose="02020603050405020304" pitchFamily="18" charset="0"/>
              </a:rPr>
              <a:t> {         </a:t>
            </a:r>
            <a:r>
              <a:rPr lang="en-US" altLang="zh-CN" sz="2800" dirty="0">
                <a:solidFill>
                  <a:schemeClr val="tx2"/>
                </a:solidFill>
                <a:latin typeface="Times New Roman" panose="02020603050405020304" pitchFamily="18" charset="0"/>
              </a:rPr>
              <a:t>//</a:t>
            </a:r>
            <a:r>
              <a:rPr lang="zh-CN" altLang="en-US" sz="2800" dirty="0">
                <a:solidFill>
                  <a:schemeClr val="tx2"/>
                </a:solidFill>
                <a:ea typeface="隶书" panose="02010509060101010101" pitchFamily="49" charset="-122"/>
              </a:rPr>
              <a:t>最小优先级队列类的定义</a:t>
            </a:r>
            <a:endParaRPr lang="zh-CN" altLang="en-US" sz="2800" dirty="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dirty="0">
                <a:latin typeface="Times New Roman" panose="02020603050405020304" pitchFamily="18" charset="0"/>
              </a:rPr>
              <a:t>public:</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Insert (E&amp; d) = 0;</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Remove (E&amp; d) = 0;</a:t>
            </a:r>
          </a:p>
          <a:p>
            <a:pPr>
              <a:lnSpc>
                <a:spcPct val="105000"/>
              </a:lnSpc>
            </a:pPr>
            <a:r>
              <a:rPr lang="en-US" altLang="zh-CN" sz="2800" dirty="0">
                <a:latin typeface="Times New Roman" panose="02020603050405020304" pitchFamily="18" charset="0"/>
              </a:rPr>
              <a:t>};</a:t>
            </a:r>
            <a:r>
              <a:rPr lang="en-US" altLang="zh-CN" sz="3200" dirty="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2225316" y="908720"/>
            <a:ext cx="7524750"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a:solidFill>
                  <a:schemeClr val="tx2"/>
                </a:solidFill>
                <a:ea typeface="华文新魏" panose="02010800040101010101" pitchFamily="2" charset="-122"/>
              </a:rPr>
              <a:t>优先级队列</a:t>
            </a:r>
          </a:p>
          <a:p>
            <a:pPr algn="ctr">
              <a:defRPr/>
            </a:pPr>
            <a:endParaRPr lang="zh-CN" altLang="en-US" sz="800" dirty="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用堆实现其存储表示，能够高效运作。</a:t>
            </a:r>
            <a:endParaRPr lang="en-US" altLang="zh-CN" sz="3000" dirty="0">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u="sng" dirty="0">
                <a:effectLst>
                  <a:outerShdw blurRad="38100" dist="38100" dir="2700000" algn="tl">
                    <a:srgbClr val="000000">
                      <a:alpha val="43137"/>
                    </a:srgbClr>
                  </a:outerShdw>
                </a:effectLst>
                <a:ea typeface="仿宋_GB2312" pitchFamily="49" charset="-122"/>
              </a:rPr>
              <a:t>有序的完全二叉树。</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896" y="4444500"/>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2100263"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6097588"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2590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78</a:t>
              </a:r>
              <a:endParaRPr lang="en-US" altLang="zh-CN" sz="2400" dirty="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45</a:t>
              </a:r>
              <a:endParaRPr lang="en-US" altLang="zh-CN" sz="2400" dirty="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901700" y="0"/>
            <a:ext cx="5054600" cy="742950"/>
          </a:xfrm>
        </p:spPr>
        <p:txBody>
          <a:bodyPr/>
          <a:lstStyle/>
          <a:p>
            <a:r>
              <a:rPr lang="zh-CN" altLang="en-US" b="1" dirty="0" smtClean="0">
                <a:ea typeface="华文新魏" panose="02010800040101010101" pitchFamily="2" charset="-122"/>
              </a:rPr>
              <a:t>最小堆 </a:t>
            </a:r>
            <a:r>
              <a:rPr lang="en-US" altLang="zh-CN" b="1" dirty="0" err="1" smtClean="0">
                <a:ea typeface="华文新魏" panose="02010800040101010101" pitchFamily="2" charset="-122"/>
              </a:rPr>
              <a:t>vs</a:t>
            </a:r>
            <a:r>
              <a:rPr lang="en-US" altLang="zh-CN" b="1" dirty="0" smtClean="0">
                <a:ea typeface="华文新魏" panose="02010800040101010101" pitchFamily="2" charset="-122"/>
              </a:rPr>
              <a:t> </a:t>
            </a:r>
            <a:r>
              <a:rPr lang="zh-CN" altLang="en-US" b="1" dirty="0" smtClean="0">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95400" y="-10536"/>
            <a:ext cx="5554662" cy="774700"/>
          </a:xfrm>
        </p:spPr>
        <p:txBody>
          <a:bodyPr>
            <a:normAutofit/>
          </a:bodyPr>
          <a:lstStyle/>
          <a:p>
            <a:r>
              <a:rPr lang="zh-CN" altLang="en-US" sz="4000" b="1" dirty="0">
                <a:ea typeface="华文新魏" panose="02010800040101010101" pitchFamily="2" charset="-122"/>
              </a:rPr>
              <a:t>堆的元素下标计算</a:t>
            </a:r>
          </a:p>
        </p:txBody>
      </p:sp>
      <p:sp>
        <p:nvSpPr>
          <p:cNvPr id="416771" name="Rectangle 3"/>
          <p:cNvSpPr>
            <a:spLocks noGrp="1" noChangeArrowheads="1"/>
          </p:cNvSpPr>
          <p:nvPr>
            <p:ph idx="1"/>
          </p:nvPr>
        </p:nvSpPr>
        <p:spPr>
          <a:xfrm>
            <a:off x="767408" y="1196752"/>
            <a:ext cx="7904163" cy="4857750"/>
          </a:xfrm>
        </p:spPr>
        <p:txBody>
          <a:bodyPr>
            <a:normAutofit/>
          </a:bodyPr>
          <a:lstStyle/>
          <a:p>
            <a:pPr marL="533400" indent="-533400">
              <a:lnSpc>
                <a:spcPct val="105000"/>
              </a:lnSpc>
              <a:buClr>
                <a:srgbClr val="800080"/>
              </a:buClr>
              <a:buSzPct val="50000"/>
              <a:defRPr/>
            </a:pPr>
            <a:r>
              <a:rPr lang="zh-CN" altLang="en-US" b="1" dirty="0">
                <a:latin typeface="Times New Roman" panose="02020603050405020304" pitchFamily="18" charset="0"/>
                <a:ea typeface="仿宋_GB2312" pitchFamily="49" charset="-122"/>
              </a:rPr>
              <a:t>由于堆存储在下标从 </a:t>
            </a:r>
            <a:r>
              <a:rPr lang="en-US" altLang="zh-CN" b="1" dirty="0">
                <a:latin typeface="Times New Roman" panose="02020603050405020304" pitchFamily="18" charset="0"/>
                <a:ea typeface="仿宋_GB2312" pitchFamily="49" charset="-122"/>
              </a:rPr>
              <a:t>0 </a:t>
            </a:r>
            <a:r>
              <a:rPr lang="zh-CN" altLang="en-US" b="1" dirty="0">
                <a:latin typeface="Times New Roman" panose="02020603050405020304" pitchFamily="18" charset="0"/>
                <a:ea typeface="仿宋_GB2312" pitchFamily="49" charset="-122"/>
              </a:rPr>
              <a:t>开始计数的一维数组中，因此在堆中给定下标为 </a:t>
            </a:r>
            <a:r>
              <a:rPr lang="en-US" altLang="zh-CN" b="1" i="1" dirty="0" err="1">
                <a:solidFill>
                  <a:schemeClr val="tx2"/>
                </a:solidFill>
                <a:latin typeface="Times New Roman" panose="02020603050405020304" pitchFamily="18" charset="0"/>
                <a:ea typeface="仿宋_GB2312" pitchFamily="49" charset="-122"/>
              </a:rPr>
              <a:t>i</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a:t>
            </a:r>
            <a:r>
              <a:rPr lang="zh-CN" altLang="en-US" sz="2800" b="1" i="1" dirty="0">
                <a:latin typeface="Times New Roman" panose="02020603050405020304" pitchFamily="18" charset="0"/>
                <a:ea typeface="仿宋_GB2312" pitchFamily="49" charset="-122"/>
              </a:rPr>
              <a:t>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是根结点，无双亲；否则结点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父结点</a:t>
            </a:r>
            <a:r>
              <a:rPr lang="zh-CN" altLang="en-US" sz="2800" b="1" dirty="0">
                <a:latin typeface="Times New Roman" panose="02020603050405020304" pitchFamily="18" charset="0"/>
                <a:ea typeface="仿宋_GB2312" pitchFamily="49" charset="-122"/>
              </a:rPr>
              <a:t>为结点 </a:t>
            </a:r>
            <a:r>
              <a:rPr lang="zh-CN" altLang="en-US"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1)/2)</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无左子女；否则结点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左子女</a:t>
            </a:r>
            <a:r>
              <a:rPr lang="zh-CN" altLang="en-US" sz="2800" b="1" dirty="0">
                <a:latin typeface="Times New Roman" panose="02020603050405020304" pitchFamily="18" charset="0"/>
                <a:ea typeface="仿宋_GB2312" pitchFamily="49" charset="-122"/>
              </a:rPr>
              <a:t>为结点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无右子女；否则结点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右子女</a:t>
            </a:r>
            <a:r>
              <a:rPr lang="zh-CN" altLang="en-US" sz="2800" b="1" dirty="0">
                <a:latin typeface="Times New Roman" panose="02020603050405020304" pitchFamily="18" charset="0"/>
                <a:ea typeface="仿宋_GB2312" pitchFamily="49" charset="-122"/>
              </a:rPr>
              <a:t>为结点</a:t>
            </a:r>
            <a:r>
              <a:rPr lang="zh-CN" altLang="en-US"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8976320" y="2204864"/>
            <a:ext cx="3168352" cy="2527940"/>
          </a:xfrm>
          <a:prstGeom prst="rect">
            <a:avLst/>
          </a:prstGeom>
        </p:spPr>
      </p:pic>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839416" y="34731"/>
            <a:ext cx="4475162" cy="739775"/>
          </a:xfrm>
        </p:spPr>
        <p:txBody>
          <a:bodyPr>
            <a:normAutofit/>
          </a:bodyPr>
          <a:lstStyle/>
          <a:p>
            <a:r>
              <a:rPr lang="zh-CN" altLang="en-US" sz="4000" b="1" dirty="0">
                <a:ea typeface="华文新魏" panose="02010800040101010101" pitchFamily="2" charset="-122"/>
              </a:rPr>
              <a:t>最小堆的类定义</a:t>
            </a:r>
          </a:p>
        </p:txBody>
      </p:sp>
      <p:sp>
        <p:nvSpPr>
          <p:cNvPr id="417795" name="Rectangle 3"/>
          <p:cNvSpPr>
            <a:spLocks noGrp="1" noChangeArrowheads="1"/>
          </p:cNvSpPr>
          <p:nvPr>
            <p:ph idx="1"/>
          </p:nvPr>
        </p:nvSpPr>
        <p:spPr>
          <a:xfrm>
            <a:off x="1775520" y="836712"/>
            <a:ext cx="8516937" cy="5003800"/>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127448" y="34731"/>
            <a:ext cx="4906962" cy="666750"/>
          </a:xfrm>
        </p:spPr>
        <p:txBody>
          <a:bodyPr>
            <a:normAutofit/>
          </a:bodyPr>
          <a:lstStyle/>
          <a:p>
            <a:r>
              <a:rPr lang="zh-CN" altLang="en-US" sz="4000" b="1" dirty="0">
                <a:ea typeface="华文新魏" panose="02010800040101010101" pitchFamily="2" charset="-122"/>
              </a:rPr>
              <a:t>堆的建立</a:t>
            </a:r>
          </a:p>
        </p:txBody>
      </p:sp>
      <p:sp>
        <p:nvSpPr>
          <p:cNvPr id="419843" name="Rectangle 3"/>
          <p:cNvSpPr>
            <a:spLocks noGrp="1" noChangeArrowheads="1"/>
          </p:cNvSpPr>
          <p:nvPr>
            <p:ph idx="1"/>
          </p:nvPr>
        </p:nvSpPr>
        <p:spPr>
          <a:xfrm>
            <a:off x="2135188" y="1196976"/>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idx="1"/>
          </p:nvPr>
        </p:nvSpPr>
        <p:spPr>
          <a:xfrm>
            <a:off x="1559496" y="980728"/>
            <a:ext cx="8424936"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最后分支结点</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8236857" y="789746"/>
            <a:ext cx="3780952" cy="2495238"/>
          </a:xfrm>
          <a:prstGeom prst="rect">
            <a:avLst/>
          </a:prstGeom>
        </p:spPr>
      </p:pic>
    </p:spTree>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911424" y="16624"/>
            <a:ext cx="5483225" cy="739775"/>
          </a:xfrm>
        </p:spPr>
        <p:txBody>
          <a:bodyPr>
            <a:normAutofit fontScale="90000"/>
          </a:bodyPr>
          <a:lstStyle/>
          <a:p>
            <a:r>
              <a:rPr lang="zh-CN" altLang="en-US" b="1" dirty="0" smtClean="0">
                <a:ea typeface="华文新魏" panose="02010800040101010101" pitchFamily="2" charset="-122"/>
              </a:rPr>
              <a:t>最小堆的下滑调整算法</a:t>
            </a:r>
          </a:p>
        </p:txBody>
      </p:sp>
      <p:sp>
        <p:nvSpPr>
          <p:cNvPr id="240644" name="Rectangle 4"/>
          <p:cNvSpPr>
            <a:spLocks noGrp="1" noChangeArrowheads="1"/>
          </p:cNvSpPr>
          <p:nvPr>
            <p:ph idx="1"/>
          </p:nvPr>
        </p:nvSpPr>
        <p:spPr>
          <a:xfrm>
            <a:off x="1959421" y="764704"/>
            <a:ext cx="8961115" cy="4967287"/>
          </a:xfrm>
        </p:spPr>
        <p:txBody>
          <a:bodyPr>
            <a:noAutofit/>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如果</a:t>
            </a:r>
            <a:r>
              <a:rPr lang="zh-CN" altLang="en-US" sz="2000" b="1" dirty="0">
                <a:solidFill>
                  <a:srgbClr val="009900"/>
                </a:solidFill>
                <a:latin typeface="Times New Roman" panose="02020603050405020304" pitchFamily="18" charset="0"/>
                <a:ea typeface="隶书" panose="02010509060101010101" pitchFamily="49" charset="-122"/>
              </a:rPr>
              <a:t>子女的值小于父</a:t>
            </a:r>
            <a:r>
              <a:rPr lang="zh-CN" altLang="en-US" sz="2000" b="1" dirty="0" smtClean="0">
                <a:solidFill>
                  <a:srgbClr val="009900"/>
                </a:solidFill>
                <a:latin typeface="Times New Roman" panose="02020603050405020304" pitchFamily="18" charset="0"/>
                <a:ea typeface="隶书" panose="02010509060101010101" pitchFamily="49" charset="-122"/>
              </a:rPr>
              <a:t>结点</a:t>
            </a:r>
            <a:endParaRPr lang="en-US" altLang="zh-CN" sz="2000" b="1" dirty="0" smtClean="0">
              <a:solidFill>
                <a:srgbClr val="009900"/>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defRPr/>
            </a:pPr>
            <a:r>
              <a:rPr lang="en-US" altLang="zh-CN" sz="2000" b="1" dirty="0" smtClean="0">
                <a:solidFill>
                  <a:srgbClr val="009900"/>
                </a:solidFill>
                <a:latin typeface="Times New Roman" panose="02020603050405020304" pitchFamily="18" charset="0"/>
                <a:ea typeface="隶书" panose="02010509060101010101" pitchFamily="49" charset="-122"/>
              </a:rPr>
              <a:t>//</a:t>
            </a:r>
            <a:r>
              <a:rPr lang="zh-CN" altLang="en-US" sz="2000" b="1" dirty="0" smtClean="0">
                <a:solidFill>
                  <a:srgbClr val="009900"/>
                </a:solidFill>
                <a:latin typeface="Times New Roman" panose="02020603050405020304" pitchFamily="18" charset="0"/>
                <a:ea typeface="隶书" panose="02010509060101010101" pitchFamily="49" charset="-122"/>
              </a:rPr>
              <a:t>的</a:t>
            </a:r>
            <a:r>
              <a:rPr lang="zh-CN" altLang="en-US" sz="2000" b="1" dirty="0">
                <a:solidFill>
                  <a:srgbClr val="009900"/>
                </a:solidFill>
                <a:latin typeface="Times New Roman" panose="02020603050405020304" pitchFamily="18" charset="0"/>
                <a:ea typeface="隶书" panose="02010509060101010101" pitchFamily="49" charset="-122"/>
              </a:rPr>
              <a:t>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继续</a:t>
            </a:r>
            <a:r>
              <a:rPr lang="zh-CN" altLang="en-US" sz="2000" b="1" dirty="0">
                <a:solidFill>
                  <a:srgbClr val="009900"/>
                </a:solidFill>
                <a:latin typeface="Times New Roman" panose="02020603050405020304" pitchFamily="18" charset="0"/>
                <a:ea typeface="隶书" panose="02010509060101010101" pitchFamily="49" charset="-122"/>
              </a:rPr>
              <a:t>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j &lt; m</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指向两子女中的小者</a:t>
            </a:r>
            <a:endParaRPr lang="en-US" altLang="zh-CN" sz="2000" b="1"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45771266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301252" y="-27449"/>
            <a:ext cx="6656387" cy="735012"/>
          </a:xfrm>
        </p:spPr>
        <p:txBody>
          <a:bodyPr/>
          <a:lstStyle/>
          <a:p>
            <a:r>
              <a:rPr lang="zh-CN" altLang="en-US" sz="4000" b="1" dirty="0">
                <a:ea typeface="华文新魏" panose="02010800040101010101" pitchFamily="2" charset="-122"/>
              </a:rPr>
              <a:t>树的基本术语</a:t>
            </a:r>
            <a:endParaRPr lang="zh-CN" altLang="en-US" dirty="0" smtClean="0">
              <a:ea typeface="华文新魏" panose="02010800040101010101" pitchFamily="2" charset="-122"/>
            </a:endParaRPr>
          </a:p>
        </p:txBody>
      </p:sp>
      <p:sp>
        <p:nvSpPr>
          <p:cNvPr id="117773" name="Rectangle 13"/>
          <p:cNvSpPr>
            <a:spLocks noGrp="1" noChangeArrowheads="1"/>
          </p:cNvSpPr>
          <p:nvPr>
            <p:ph idx="1"/>
          </p:nvPr>
        </p:nvSpPr>
        <p:spPr>
          <a:xfrm>
            <a:off x="1077480" y="1196752"/>
            <a:ext cx="10729192" cy="1584325"/>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子女</a:t>
            </a:r>
            <a:r>
              <a:rPr lang="zh-CN" altLang="en-US" sz="3000" b="1" dirty="0">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双亲</a:t>
            </a:r>
            <a:r>
              <a:rPr lang="zh-CN" altLang="en-US" sz="3000" b="1" dirty="0">
                <a:latin typeface="Times New Roman" panose="02020603050405020304" pitchFamily="18" charset="0"/>
                <a:ea typeface="仿宋_GB2312" pitchFamily="49" charset="-122"/>
              </a:rPr>
              <a:t>：若结点有子女，该结点是子女双亲。</a:t>
            </a:r>
            <a:endParaRPr lang="zh-CN" altLang="en-US" sz="3000" b="1" dirty="0">
              <a:latin typeface="Times New Roman" panose="02020603050405020304" pitchFamily="18" charset="0"/>
            </a:endParaRPr>
          </a:p>
        </p:txBody>
      </p:sp>
      <p:grpSp>
        <p:nvGrpSpPr>
          <p:cNvPr id="31748" name="Group 100"/>
          <p:cNvGrpSpPr>
            <a:grpSpLocks/>
          </p:cNvGrpSpPr>
          <p:nvPr/>
        </p:nvGrpSpPr>
        <p:grpSpPr bwMode="auto">
          <a:xfrm>
            <a:off x="2312989" y="3030538"/>
            <a:ext cx="7996237" cy="3082924"/>
            <a:chOff x="816" y="1592"/>
            <a:chExt cx="5037" cy="1942"/>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3359696" y="6268930"/>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267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648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2322513" y="2553222"/>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237757" y="764704"/>
            <a:ext cx="2545875" cy="1841228"/>
          </a:xfrm>
        </p:spPr>
        <p:txBody>
          <a:bodyPr/>
          <a:lstStyle/>
          <a:p>
            <a:r>
              <a:rPr lang="zh-CN" altLang="en-US" sz="2800" b="1" dirty="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6312024" y="-27384"/>
            <a:ext cx="5850383" cy="2500562"/>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4098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5</a:t>
            </a:r>
            <a:r>
              <a:rPr lang="zh-CN" altLang="en-US" sz="1600" dirty="0"/>
              <a:t>：画出此树建立最大堆的过程</a:t>
            </a:r>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89914"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80">
                                          <p:stCondLst>
                                            <p:cond delay="0"/>
                                          </p:stCondLst>
                                        </p:cTn>
                                        <p:tgtEl>
                                          <p:spTgt spid="61"/>
                                        </p:tgtEl>
                                      </p:cBhvr>
                                    </p:animEffect>
                                    <p:anim calcmode="lin" valueType="num">
                                      <p:cBhvr>
                                        <p:cTn id="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3" dur="26">
                                          <p:stCondLst>
                                            <p:cond delay="650"/>
                                          </p:stCondLst>
                                        </p:cTn>
                                        <p:tgtEl>
                                          <p:spTgt spid="61"/>
                                        </p:tgtEl>
                                      </p:cBhvr>
                                      <p:to x="100000" y="60000"/>
                                    </p:animScale>
                                    <p:animScale>
                                      <p:cBhvr>
                                        <p:cTn id="14" dur="166" decel="50000">
                                          <p:stCondLst>
                                            <p:cond delay="676"/>
                                          </p:stCondLst>
                                        </p:cTn>
                                        <p:tgtEl>
                                          <p:spTgt spid="61"/>
                                        </p:tgtEl>
                                      </p:cBhvr>
                                      <p:to x="100000" y="100000"/>
                                    </p:animScale>
                                    <p:animScale>
                                      <p:cBhvr>
                                        <p:cTn id="15" dur="26">
                                          <p:stCondLst>
                                            <p:cond delay="1312"/>
                                          </p:stCondLst>
                                        </p:cTn>
                                        <p:tgtEl>
                                          <p:spTgt spid="61"/>
                                        </p:tgtEl>
                                      </p:cBhvr>
                                      <p:to x="100000" y="80000"/>
                                    </p:animScale>
                                    <p:animScale>
                                      <p:cBhvr>
                                        <p:cTn id="16" dur="166" decel="50000">
                                          <p:stCondLst>
                                            <p:cond delay="1338"/>
                                          </p:stCondLst>
                                        </p:cTn>
                                        <p:tgtEl>
                                          <p:spTgt spid="61"/>
                                        </p:tgtEl>
                                      </p:cBhvr>
                                      <p:to x="100000" y="100000"/>
                                    </p:animScale>
                                    <p:animScale>
                                      <p:cBhvr>
                                        <p:cTn id="17" dur="26">
                                          <p:stCondLst>
                                            <p:cond delay="1642"/>
                                          </p:stCondLst>
                                        </p:cTn>
                                        <p:tgtEl>
                                          <p:spTgt spid="61"/>
                                        </p:tgtEl>
                                      </p:cBhvr>
                                      <p:to x="100000" y="90000"/>
                                    </p:animScale>
                                    <p:animScale>
                                      <p:cBhvr>
                                        <p:cTn id="18" dur="166" decel="50000">
                                          <p:stCondLst>
                                            <p:cond delay="1668"/>
                                          </p:stCondLst>
                                        </p:cTn>
                                        <p:tgtEl>
                                          <p:spTgt spid="61"/>
                                        </p:tgtEl>
                                      </p:cBhvr>
                                      <p:to x="100000" y="100000"/>
                                    </p:animScale>
                                    <p:animScale>
                                      <p:cBhvr>
                                        <p:cTn id="19" dur="26">
                                          <p:stCondLst>
                                            <p:cond delay="1808"/>
                                          </p:stCondLst>
                                        </p:cTn>
                                        <p:tgtEl>
                                          <p:spTgt spid="61"/>
                                        </p:tgtEl>
                                      </p:cBhvr>
                                      <p:to x="100000" y="95000"/>
                                    </p:animScale>
                                    <p:animScale>
                                      <p:cBhvr>
                                        <p:cTn id="20" dur="166" decel="50000">
                                          <p:stCondLst>
                                            <p:cond delay="1834"/>
                                          </p:stCondLst>
                                        </p:cTn>
                                        <p:tgtEl>
                                          <p:spTgt spid="6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80">
                                          <p:stCondLst>
                                            <p:cond delay="0"/>
                                          </p:stCondLst>
                                        </p:cTn>
                                        <p:tgtEl>
                                          <p:spTgt spid="60"/>
                                        </p:tgtEl>
                                      </p:cBhvr>
                                    </p:animEffect>
                                    <p:anim calcmode="lin" valueType="num">
                                      <p:cBhvr>
                                        <p:cTn id="2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31" dur="26">
                                          <p:stCondLst>
                                            <p:cond delay="650"/>
                                          </p:stCondLst>
                                        </p:cTn>
                                        <p:tgtEl>
                                          <p:spTgt spid="60"/>
                                        </p:tgtEl>
                                      </p:cBhvr>
                                      <p:to x="100000" y="60000"/>
                                    </p:animScale>
                                    <p:animScale>
                                      <p:cBhvr>
                                        <p:cTn id="32" dur="166" decel="50000">
                                          <p:stCondLst>
                                            <p:cond delay="676"/>
                                          </p:stCondLst>
                                        </p:cTn>
                                        <p:tgtEl>
                                          <p:spTgt spid="60"/>
                                        </p:tgtEl>
                                      </p:cBhvr>
                                      <p:to x="100000" y="100000"/>
                                    </p:animScale>
                                    <p:animScale>
                                      <p:cBhvr>
                                        <p:cTn id="33" dur="26">
                                          <p:stCondLst>
                                            <p:cond delay="1312"/>
                                          </p:stCondLst>
                                        </p:cTn>
                                        <p:tgtEl>
                                          <p:spTgt spid="60"/>
                                        </p:tgtEl>
                                      </p:cBhvr>
                                      <p:to x="100000" y="80000"/>
                                    </p:animScale>
                                    <p:animScale>
                                      <p:cBhvr>
                                        <p:cTn id="34" dur="166" decel="50000">
                                          <p:stCondLst>
                                            <p:cond delay="1338"/>
                                          </p:stCondLst>
                                        </p:cTn>
                                        <p:tgtEl>
                                          <p:spTgt spid="60"/>
                                        </p:tgtEl>
                                      </p:cBhvr>
                                      <p:to x="100000" y="100000"/>
                                    </p:animScale>
                                    <p:animScale>
                                      <p:cBhvr>
                                        <p:cTn id="35" dur="26">
                                          <p:stCondLst>
                                            <p:cond delay="1642"/>
                                          </p:stCondLst>
                                        </p:cTn>
                                        <p:tgtEl>
                                          <p:spTgt spid="60"/>
                                        </p:tgtEl>
                                      </p:cBhvr>
                                      <p:to x="100000" y="90000"/>
                                    </p:animScale>
                                    <p:animScale>
                                      <p:cBhvr>
                                        <p:cTn id="36" dur="166" decel="50000">
                                          <p:stCondLst>
                                            <p:cond delay="1668"/>
                                          </p:stCondLst>
                                        </p:cTn>
                                        <p:tgtEl>
                                          <p:spTgt spid="60"/>
                                        </p:tgtEl>
                                      </p:cBhvr>
                                      <p:to x="100000" y="100000"/>
                                    </p:animScale>
                                    <p:animScale>
                                      <p:cBhvr>
                                        <p:cTn id="37" dur="26">
                                          <p:stCondLst>
                                            <p:cond delay="1808"/>
                                          </p:stCondLst>
                                        </p:cTn>
                                        <p:tgtEl>
                                          <p:spTgt spid="60"/>
                                        </p:tgtEl>
                                      </p:cBhvr>
                                      <p:to x="100000" y="95000"/>
                                    </p:animScale>
                                    <p:animScale>
                                      <p:cBhvr>
                                        <p:cTn id="3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grpSp>
        <p:nvGrpSpPr>
          <p:cNvPr id="175107" name="Group 54"/>
          <p:cNvGrpSpPr>
            <a:grpSpLocks/>
          </p:cNvGrpSpPr>
          <p:nvPr/>
        </p:nvGrpSpPr>
        <p:grpSpPr bwMode="auto">
          <a:xfrm>
            <a:off x="2362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2362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8"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2393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53</a:t>
              </a:r>
              <a:endParaRPr lang="en-US" altLang="zh-CN" sz="240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6"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a:xfrm>
            <a:off x="623392" y="105599"/>
            <a:ext cx="4752975" cy="612775"/>
          </a:xfrm>
        </p:spPr>
        <p:txBody>
          <a:bodyPr>
            <a:normAutofit/>
          </a:bodyPr>
          <a:lstStyle/>
          <a:p>
            <a:r>
              <a:rPr lang="zh-CN" altLang="en-US" sz="3600" b="1">
                <a:ea typeface="华文新魏" panose="02010800040101010101" pitchFamily="2" charset="-122"/>
              </a:rPr>
              <a:t>最小堆的插入</a:t>
            </a:r>
          </a:p>
        </p:txBody>
      </p:sp>
      <p:sp>
        <p:nvSpPr>
          <p:cNvPr id="241668" name="Rectangle 4"/>
          <p:cNvSpPr>
            <a:spLocks noGrp="1" noChangeArrowheads="1"/>
          </p:cNvSpPr>
          <p:nvPr>
            <p:ph idx="1"/>
          </p:nvPr>
        </p:nvSpPr>
        <p:spPr>
          <a:xfrm>
            <a:off x="2135560" y="908721"/>
            <a:ext cx="8229600" cy="5616575"/>
          </a:xfrm>
        </p:spPr>
        <p:txBody>
          <a:bodyPr>
            <a:normAutofit/>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400" dirty="0">
                <a:latin typeface="Times New Roman" panose="02020603050405020304" pitchFamily="18" charset="0"/>
                <a:ea typeface="隶书" panose="02010509060101010101" pitchFamily="49" charset="-122"/>
              </a:rPr>
              <a:t>bool</a:t>
            </a:r>
            <a:r>
              <a:rPr lang="fr-FR" altLang="zh-CN" sz="2400" b="1" dirty="0">
                <a:latin typeface="Times New Roman" panose="02020603050405020304" pitchFamily="18" charset="0"/>
                <a:ea typeface="隶书" panose="02010509060101010101" pitchFamily="49" charset="-122"/>
              </a:rPr>
              <a:t> </a:t>
            </a:r>
            <a:r>
              <a:rPr lang="fr-FR" altLang="zh-CN" sz="2400" dirty="0">
                <a:latin typeface="Times New Roman" panose="02020603050405020304" pitchFamily="18" charset="0"/>
                <a:ea typeface="隶书" panose="02010509060101010101" pitchFamily="49" charset="-122"/>
              </a:rPr>
              <a:t>MinHeap</a:t>
            </a:r>
            <a:r>
              <a:rPr lang="fr-FR" altLang="zh-CN" sz="2400" b="1" dirty="0">
                <a:latin typeface="Times New Roman" panose="02020603050405020304" pitchFamily="18" charset="0"/>
                <a:ea typeface="隶书" panose="02010509060101010101" pitchFamily="49" charset="-122"/>
              </a:rPr>
              <a:t>&lt;</a:t>
            </a:r>
            <a:r>
              <a:rPr lang="fr-FR" altLang="zh-CN" sz="2400" dirty="0">
                <a:latin typeface="Times New Roman" panose="02020603050405020304" pitchFamily="18" charset="0"/>
                <a:ea typeface="隶书" panose="02010509060101010101" pitchFamily="49" charset="-122"/>
              </a:rPr>
              <a:t>T</a:t>
            </a:r>
            <a:r>
              <a:rPr lang="fr-FR" altLang="zh-CN" sz="2400" b="1" dirty="0">
                <a:latin typeface="Times New Roman" panose="02020603050405020304" pitchFamily="18" charset="0"/>
                <a:ea typeface="隶书" panose="02010509060101010101" pitchFamily="49" charset="-122"/>
              </a:rPr>
              <a:t>&gt;::</a:t>
            </a:r>
            <a:r>
              <a:rPr lang="fr-FR" altLang="zh-CN" sz="2400" dirty="0">
                <a:latin typeface="Times New Roman" panose="02020603050405020304" pitchFamily="18" charset="0"/>
                <a:ea typeface="隶书" panose="02010509060101010101" pitchFamily="49" charset="-122"/>
              </a:rPr>
              <a:t>Insert (</a:t>
            </a:r>
            <a:r>
              <a:rPr lang="fr-FR" altLang="zh-CN" sz="2400" b="1" dirty="0">
                <a:latin typeface="Times New Roman" panose="02020603050405020304" pitchFamily="18" charset="0"/>
                <a:ea typeface="隶书" panose="02010509060101010101" pitchFamily="49" charset="-122"/>
              </a:rPr>
              <a:t>const </a:t>
            </a:r>
            <a:r>
              <a:rPr lang="fr-FR" altLang="zh-CN" sz="2400" dirty="0">
                <a:latin typeface="Times New Roman" panose="02020603050405020304" pitchFamily="18" charset="0"/>
                <a:ea typeface="隶书" panose="02010509060101010101" pitchFamily="49" charset="-122"/>
              </a:rPr>
              <a:t>E</a:t>
            </a:r>
            <a:r>
              <a:rPr lang="fr-FR" altLang="zh-CN" sz="2400" b="1" dirty="0">
                <a:latin typeface="Times New Roman" panose="02020603050405020304" pitchFamily="18" charset="0"/>
                <a:ea typeface="隶书" panose="02010509060101010101" pitchFamily="49" charset="-122"/>
              </a:rPr>
              <a:t>&amp; </a:t>
            </a:r>
            <a:r>
              <a:rPr lang="fr-FR" altLang="zh-CN" sz="2400" dirty="0">
                <a:latin typeface="Times New Roman" panose="02020603050405020304" pitchFamily="18" charset="0"/>
                <a:ea typeface="隶书" panose="02010509060101010101" pitchFamily="49" charset="-122"/>
              </a:rPr>
              <a:t>x ) </a:t>
            </a:r>
            <a:r>
              <a:rPr lang="fr-FR"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公共函数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将</a:t>
            </a:r>
            <a:r>
              <a:rPr lang="en-US" altLang="zh-CN" sz="2400" b="1" dirty="0">
                <a:solidFill>
                  <a:schemeClr val="tx2"/>
                </a:solidFill>
                <a:latin typeface="Times New Roman" panose="02020603050405020304" pitchFamily="18" charset="0"/>
                <a:ea typeface="隶书" panose="02010509060101010101" pitchFamily="49" charset="-122"/>
              </a:rPr>
              <a:t>x</a:t>
            </a:r>
            <a:r>
              <a:rPr lang="zh-CN" altLang="en-US" sz="24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堆满</a:t>
            </a:r>
            <a:endParaRPr lang="zh-CN" altLang="en-US" sz="2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Full"</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堆计数加</a:t>
            </a:r>
            <a:r>
              <a:rPr lang="en-US" altLang="zh-CN" sz="24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4" name="矩形 3"/>
          <p:cNvSpPr>
            <a:spLocks noChangeArrowheads="1"/>
          </p:cNvSpPr>
          <p:nvPr/>
        </p:nvSpPr>
        <p:spPr bwMode="auto">
          <a:xfrm>
            <a:off x="9696400" y="766792"/>
            <a:ext cx="2409825" cy="1708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FF3300"/>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FF3300"/>
                </a:solidFill>
                <a:latin typeface="Times New Roman" panose="02020603050405020304" pitchFamily="18" charset="0"/>
                <a:ea typeface="仿宋_GB2312" pitchFamily="49" charset="-122"/>
              </a:rPr>
              <a:t>O(log</a:t>
            </a:r>
            <a:r>
              <a:rPr lang="en-US" altLang="zh-CN" sz="2000" baseline="-25000">
                <a:solidFill>
                  <a:srgbClr val="FF3300"/>
                </a:solidFill>
                <a:latin typeface="Times New Roman" panose="02020603050405020304" pitchFamily="18" charset="0"/>
                <a:ea typeface="仿宋_GB2312" pitchFamily="49" charset="-122"/>
              </a:rPr>
              <a:t>2</a:t>
            </a:r>
            <a:r>
              <a:rPr lang="en-US" altLang="zh-CN" sz="2000">
                <a:solidFill>
                  <a:srgbClr val="FF3300"/>
                </a:solidFill>
                <a:latin typeface="Times New Roman" panose="02020603050405020304" pitchFamily="18" charset="0"/>
                <a:ea typeface="仿宋_GB2312" pitchFamily="49" charset="-122"/>
              </a:rPr>
              <a:t>n)</a:t>
            </a:r>
            <a:r>
              <a:rPr lang="zh-CN" altLang="en-US" sz="2000">
                <a:solidFill>
                  <a:srgbClr val="FF3300"/>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idx="1"/>
          </p:nvPr>
        </p:nvSpPr>
        <p:spPr>
          <a:xfrm>
            <a:off x="2151064" y="836761"/>
            <a:ext cx="8516937" cy="5616575"/>
          </a:xfrm>
        </p:spPr>
        <p:txBody>
          <a:bodyPr>
            <a:normAutofit lnSpcReduction="10000"/>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a:solidFill>
                  <a:schemeClr val="tx2"/>
                </a:solidFill>
                <a:latin typeface="Times New Roman" panose="02020603050405020304" pitchFamily="18" charset="0"/>
                <a:ea typeface="隶书" panose="02010509060101010101" pitchFamily="49" charset="-122"/>
              </a:rPr>
              <a:t>&lt;=</a:t>
            </a:r>
            <a:r>
              <a:rPr lang="zh-CN" altLang="en-US" sz="2400" b="1" dirty="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中定义</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nb-NO" altLang="zh-CN" sz="2400" b="1" dirty="0">
                <a:latin typeface="Times New Roman" panose="02020603050405020304" pitchFamily="18" charset="0"/>
                <a:ea typeface="隶书" panose="02010509060101010101" pitchFamily="49" charset="-122"/>
              </a:rPr>
              <a:t>else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heap[j]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heap[j] = temp;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2355850" y="6192094"/>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2362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2151063" y="2564359"/>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664882" y="-10194"/>
            <a:ext cx="4752975" cy="612775"/>
          </a:xfrm>
          <a:prstGeom prst="rect">
            <a:avLst/>
          </a:prstGeom>
          <a:no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zh-CN" altLang="en-US" dirty="0">
                <a:solidFill>
                  <a:srgbClr val="0000CC"/>
                </a:solidFill>
                <a:ea typeface="华文新魏" panose="02010800040101010101" pitchFamily="2" charset="-122"/>
              </a:rPr>
              <a:t>最小堆的向上调整</a:t>
            </a:r>
          </a:p>
        </p:txBody>
      </p:sp>
      <p:sp>
        <p:nvSpPr>
          <p:cNvPr id="69"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2834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3"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
          <p:cNvSpPr>
            <a:spLocks noGrp="1" noChangeArrowheads="1"/>
          </p:cNvSpPr>
          <p:nvPr>
            <p:ph type="title"/>
          </p:nvPr>
        </p:nvSpPr>
        <p:spPr>
          <a:xfrm>
            <a:off x="695400" y="0"/>
            <a:ext cx="6096000" cy="720725"/>
          </a:xfrm>
        </p:spPr>
        <p:txBody>
          <a:bodyPr/>
          <a:lstStyle/>
          <a:p>
            <a:r>
              <a:rPr lang="zh-CN" altLang="en-US" sz="3200" b="1" dirty="0">
                <a:ea typeface="华文新魏" panose="02010800040101010101" pitchFamily="2" charset="-122"/>
              </a:rPr>
              <a:t>最小堆的删除算法</a:t>
            </a:r>
          </a:p>
        </p:txBody>
      </p:sp>
      <p:sp>
        <p:nvSpPr>
          <p:cNvPr id="246789" name="Rectangle 5"/>
          <p:cNvSpPr>
            <a:spLocks noGrp="1" noChangeArrowheads="1"/>
          </p:cNvSpPr>
          <p:nvPr>
            <p:ph idx="1"/>
          </p:nvPr>
        </p:nvSpPr>
        <p:spPr>
          <a:xfrm>
            <a:off x="2187575" y="1304926"/>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heap[0] = heap[currentSize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normAutofit fontScale="90000"/>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2997200"/>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idx="1"/>
          </p:nvPr>
        </p:nvSpPr>
        <p:spPr>
          <a:xfrm>
            <a:off x="767408" y="980728"/>
            <a:ext cx="10945216"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C00000"/>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2312989" y="3732213"/>
            <a:ext cx="7996237" cy="3082924"/>
            <a:chOff x="816" y="1592"/>
            <a:chExt cx="5037" cy="1942"/>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9416" y="959251"/>
            <a:ext cx="6711769" cy="5536883"/>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404664"/>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8113637" y="2632076"/>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dirty="0"/>
              <a:t>1952</a:t>
            </a:r>
            <a:r>
              <a:rPr lang="zh-CN" altLang="en-US" sz="2400" dirty="0"/>
              <a:t>年，</a:t>
            </a:r>
            <a:r>
              <a:rPr lang="en-US" altLang="zh-CN" sz="2400" dirty="0"/>
              <a:t>David A. Huffman</a:t>
            </a:r>
            <a:r>
              <a:rPr lang="zh-CN" altLang="en-US" sz="2400" dirty="0"/>
              <a:t>在麻省理工攻读博士时所发明的</a:t>
            </a:r>
            <a:endParaRPr lang="en-US" altLang="zh-CN" sz="2400" dirty="0"/>
          </a:p>
          <a:p>
            <a:pPr>
              <a:buFont typeface="Wingdings" panose="05000000000000000000" pitchFamily="2" charset="2"/>
              <a:buChar char="n"/>
            </a:pPr>
            <a:r>
              <a:rPr lang="zh-CN" altLang="en-US" sz="2400" dirty="0"/>
              <a:t>被广泛应用于数据无损压缩，例如</a:t>
            </a:r>
            <a:r>
              <a:rPr lang="en-US" altLang="zh-CN" sz="2400" dirty="0"/>
              <a:t>JPEG</a:t>
            </a:r>
          </a:p>
          <a:p>
            <a:pPr>
              <a:buFont typeface="Wingdings" panose="05000000000000000000" pitchFamily="2" charset="2"/>
              <a:buChar char="n"/>
            </a:pPr>
            <a:r>
              <a:rPr lang="zh-CN" altLang="en-US" sz="2400" dirty="0"/>
              <a:t>变长编码</a:t>
            </a:r>
          </a:p>
        </p:txBody>
      </p:sp>
      <p:sp>
        <p:nvSpPr>
          <p:cNvPr id="185349" name="Rectangle 2"/>
          <p:cNvSpPr txBox="1">
            <a:spLocks noChangeArrowheads="1"/>
          </p:cNvSpPr>
          <p:nvPr/>
        </p:nvSpPr>
        <p:spPr bwMode="auto">
          <a:xfrm>
            <a:off x="623392" y="37508"/>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dirty="0">
                <a:solidFill>
                  <a:srgbClr val="0000CC"/>
                </a:solidFill>
                <a:latin typeface="华文新魏" panose="02010800040101010101" pitchFamily="2" charset="-122"/>
                <a:ea typeface="华文新魏" panose="02010800040101010101" pitchFamily="2" charset="-122"/>
              </a:rPr>
              <a:t>Huffman</a:t>
            </a:r>
            <a:r>
              <a:rPr lang="zh-CN" altLang="en-US" dirty="0">
                <a:solidFill>
                  <a:srgbClr val="0000CC"/>
                </a:solidFill>
                <a:latin typeface="华文新魏" panose="02010800040101010101" pitchFamily="2" charset="-122"/>
                <a:ea typeface="华文新魏" panose="02010800040101010101" pitchFamily="2" charset="-122"/>
              </a:rPr>
              <a:t>树</a:t>
            </a:r>
            <a:endParaRPr lang="zh-CN" altLang="en-US" sz="5400" b="0" dirty="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401" y="5229200"/>
            <a:ext cx="2255143" cy="1266934"/>
          </a:xfrm>
          <a:prstGeom prst="rect">
            <a:avLst/>
          </a:prstGeom>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881564" y="1413407"/>
            <a:ext cx="3390900" cy="2181225"/>
          </a:xfrm>
          <a:prstGeom prst="rect">
            <a:avLst/>
          </a:prstGeom>
        </p:spPr>
      </p:pic>
      <p:sp>
        <p:nvSpPr>
          <p:cNvPr id="2" name="标题 1"/>
          <p:cNvSpPr>
            <a:spLocks noGrp="1"/>
          </p:cNvSpPr>
          <p:nvPr>
            <p:ph type="title"/>
          </p:nvPr>
        </p:nvSpPr>
        <p:spPr>
          <a:xfrm>
            <a:off x="635437" y="65608"/>
            <a:ext cx="7543800" cy="659532"/>
          </a:xfrm>
        </p:spPr>
        <p:txBody>
          <a:bodyPr/>
          <a:lstStyle/>
          <a:p>
            <a:r>
              <a:rPr lang="zh-CN" altLang="en-US" sz="3200" dirty="0"/>
              <a:t>问题的提出：数据传输 </a:t>
            </a:r>
            <a:r>
              <a:rPr lang="en-US" altLang="zh-CN" sz="3200" dirty="0"/>
              <a:t>&amp; </a:t>
            </a:r>
            <a:r>
              <a:rPr lang="zh-CN" altLang="en-US" sz="3200" dirty="0"/>
              <a:t>判定树</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4221088"/>
            <a:ext cx="3816486" cy="244827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1204006"/>
            <a:ext cx="3810000" cy="24445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1564" y="1352205"/>
            <a:ext cx="3390900" cy="2181225"/>
          </a:xfrm>
          <a:prstGeom prst="rect">
            <a:avLst/>
          </a:prstGeom>
        </p:spPr>
      </p:pic>
      <p:cxnSp>
        <p:nvCxnSpPr>
          <p:cNvPr id="9" name="直接箭头连接符 8"/>
          <p:cNvCxnSpPr/>
          <p:nvPr/>
        </p:nvCxnSpPr>
        <p:spPr>
          <a:xfrm>
            <a:off x="6023992" y="2426268"/>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023992" y="5492661"/>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1"/>
          <p:cNvGrpSpPr>
            <a:grpSpLocks/>
          </p:cNvGrpSpPr>
          <p:nvPr/>
        </p:nvGrpSpPr>
        <p:grpSpPr bwMode="auto">
          <a:xfrm>
            <a:off x="6664774" y="4119725"/>
            <a:ext cx="3839976" cy="2519224"/>
            <a:chOff x="1556" y="1933"/>
            <a:chExt cx="2744" cy="1777"/>
          </a:xfrm>
        </p:grpSpPr>
        <p:grpSp>
          <p:nvGrpSpPr>
            <p:cNvPr id="41" name="Group 3"/>
            <p:cNvGrpSpPr>
              <a:grpSpLocks/>
            </p:cNvGrpSpPr>
            <p:nvPr/>
          </p:nvGrpSpPr>
          <p:grpSpPr bwMode="auto">
            <a:xfrm>
              <a:off x="1556" y="1933"/>
              <a:ext cx="2296" cy="1777"/>
              <a:chOff x="3007" y="2016"/>
              <a:chExt cx="2296" cy="1777"/>
            </a:xfrm>
          </p:grpSpPr>
          <p:sp>
            <p:nvSpPr>
              <p:cNvPr id="43"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4"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5"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6"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7"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8"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9"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0"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1"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2"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3"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5"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6"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7"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8"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grpSp>
        <p:sp>
          <p:nvSpPr>
            <p:cNvPr id="42"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grpSp>
      <p:sp>
        <p:nvSpPr>
          <p:cNvPr id="59" name="矩形 58"/>
          <p:cNvSpPr/>
          <p:nvPr/>
        </p:nvSpPr>
        <p:spPr>
          <a:xfrm>
            <a:off x="6967798" y="521701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呼唤同伴</a:t>
            </a:r>
          </a:p>
        </p:txBody>
      </p:sp>
      <p:sp>
        <p:nvSpPr>
          <p:cNvPr id="60" name="矩形 59"/>
          <p:cNvSpPr/>
          <p:nvPr/>
        </p:nvSpPr>
        <p:spPr>
          <a:xfrm>
            <a:off x="6843042" y="4717477"/>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逃跑</a:t>
            </a:r>
          </a:p>
        </p:txBody>
      </p:sp>
      <p:sp>
        <p:nvSpPr>
          <p:cNvPr id="61" name="矩形 60"/>
          <p:cNvSpPr/>
          <p:nvPr/>
        </p:nvSpPr>
        <p:spPr>
          <a:xfrm>
            <a:off x="7350565" y="572426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使用魔法</a:t>
            </a:r>
          </a:p>
        </p:txBody>
      </p:sp>
      <p:sp>
        <p:nvSpPr>
          <p:cNvPr id="62" name="矩形 61"/>
          <p:cNvSpPr/>
          <p:nvPr/>
        </p:nvSpPr>
        <p:spPr>
          <a:xfrm>
            <a:off x="8067946" y="6266551"/>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单挑</a:t>
            </a:r>
          </a:p>
        </p:txBody>
      </p:sp>
      <p:sp>
        <p:nvSpPr>
          <p:cNvPr id="63" name="矩形 62"/>
          <p:cNvSpPr/>
          <p:nvPr/>
        </p:nvSpPr>
        <p:spPr>
          <a:xfrm>
            <a:off x="8740941" y="568059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90</a:t>
            </a:r>
          </a:p>
        </p:txBody>
      </p:sp>
      <p:sp>
        <p:nvSpPr>
          <p:cNvPr id="64" name="矩形 63"/>
          <p:cNvSpPr/>
          <p:nvPr/>
        </p:nvSpPr>
        <p:spPr>
          <a:xfrm>
            <a:off x="8344723" y="519722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80</a:t>
            </a:r>
          </a:p>
        </p:txBody>
      </p:sp>
      <p:sp>
        <p:nvSpPr>
          <p:cNvPr id="65" name="矩形 64"/>
          <p:cNvSpPr/>
          <p:nvPr/>
        </p:nvSpPr>
        <p:spPr>
          <a:xfrm>
            <a:off x="7966685" y="4637857"/>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70</a:t>
            </a:r>
          </a:p>
        </p:txBody>
      </p:sp>
      <p:sp>
        <p:nvSpPr>
          <p:cNvPr id="66" name="矩形 65"/>
          <p:cNvSpPr/>
          <p:nvPr/>
        </p:nvSpPr>
        <p:spPr>
          <a:xfrm>
            <a:off x="7415286" y="4119470"/>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60</a:t>
            </a:r>
          </a:p>
        </p:txBody>
      </p:sp>
      <p:sp>
        <p:nvSpPr>
          <p:cNvPr id="67" name="矩形 66"/>
          <p:cNvSpPr/>
          <p:nvPr/>
        </p:nvSpPr>
        <p:spPr>
          <a:xfrm>
            <a:off x="9329069" y="6230656"/>
            <a:ext cx="1231427" cy="369332"/>
          </a:xfrm>
          <a:prstGeom prst="rect">
            <a:avLst/>
          </a:prstGeom>
          <a:noFill/>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嘲笑</a:t>
            </a:r>
            <a:r>
              <a:rPr lang="en-US" altLang="zh-CN" sz="1800" dirty="0">
                <a:solidFill>
                  <a:srgbClr val="323244"/>
                </a:solidFill>
                <a:latin typeface="宋体" panose="02010600030101010101" pitchFamily="2" charset="-122"/>
              </a:rPr>
              <a:t>&amp;</a:t>
            </a:r>
            <a:r>
              <a:rPr lang="zh-CN" altLang="en-US" sz="1800" dirty="0">
                <a:solidFill>
                  <a:srgbClr val="323244"/>
                </a:solidFill>
                <a:latin typeface="宋体" panose="02010600030101010101" pitchFamily="2" charset="-122"/>
              </a:rPr>
              <a:t>单挑</a:t>
            </a:r>
          </a:p>
        </p:txBody>
      </p:sp>
      <p:sp>
        <p:nvSpPr>
          <p:cNvPr id="16" name="矩形 15"/>
          <p:cNvSpPr/>
          <p:nvPr/>
        </p:nvSpPr>
        <p:spPr>
          <a:xfrm>
            <a:off x="5265372" y="2638462"/>
            <a:ext cx="4719060"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如何高效地进行</a:t>
            </a:r>
          </a:p>
          <a:p>
            <a:r>
              <a:rPr lang="zh-CN" altLang="en-US" sz="2800" dirty="0">
                <a:solidFill>
                  <a:srgbClr val="FF0000"/>
                </a:solidFill>
                <a:latin typeface="楷体_GB2312" pitchFamily="49" charset="-122"/>
                <a:ea typeface="楷体_GB2312" pitchFamily="49" charset="-122"/>
              </a:rPr>
              <a:t>数据传输（最短传输长度）</a:t>
            </a:r>
          </a:p>
          <a:p>
            <a:r>
              <a:rPr lang="en-US" altLang="zh-CN" sz="2800" dirty="0">
                <a:solidFill>
                  <a:srgbClr val="FF0000"/>
                </a:solidFill>
                <a:latin typeface="楷体_GB2312" pitchFamily="49" charset="-122"/>
                <a:ea typeface="楷体_GB2312" pitchFamily="49" charset="-122"/>
              </a:rPr>
              <a:t>or</a:t>
            </a:r>
          </a:p>
          <a:p>
            <a:r>
              <a:rPr lang="zh-CN" altLang="en-US" sz="2800" dirty="0">
                <a:solidFill>
                  <a:srgbClr val="FF0000"/>
                </a:solidFill>
                <a:latin typeface="楷体_GB2312" pitchFamily="49" charset="-122"/>
                <a:ea typeface="楷体_GB2312" pitchFamily="49" charset="-122"/>
              </a:rPr>
              <a:t>逻辑判断（最少判断次数）？</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7688" y="2636912"/>
            <a:ext cx="1977684" cy="2636912"/>
          </a:xfrm>
          <a:prstGeom prst="rect">
            <a:avLst/>
          </a:prstGeom>
        </p:spPr>
      </p:pic>
    </p:spTree>
    <p:extLst>
      <p:ext uri="{BB962C8B-B14F-4D97-AF65-F5344CB8AC3E}">
        <p14:creationId xmlns:p14="http://schemas.microsoft.com/office/powerpoint/2010/main" val="235891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6110" y="76717"/>
            <a:ext cx="7543800" cy="515516"/>
          </a:xfrm>
        </p:spPr>
        <p:txBody>
          <a:bodyPr>
            <a:normAutofit fontScale="90000"/>
          </a:bodyPr>
          <a:lstStyle/>
          <a:p>
            <a:r>
              <a:rPr lang="zh-CN" altLang="en-US" sz="3200" dirty="0"/>
              <a:t>最短长度编码问题</a:t>
            </a:r>
          </a:p>
        </p:txBody>
      </p:sp>
      <p:sp>
        <p:nvSpPr>
          <p:cNvPr id="4" name="Line 2"/>
          <p:cNvSpPr>
            <a:spLocks noChangeShapeType="1"/>
          </p:cNvSpPr>
          <p:nvPr/>
        </p:nvSpPr>
        <p:spPr bwMode="auto">
          <a:xfrm>
            <a:off x="2351584" y="3835707"/>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5" name="Text Box 3"/>
          <p:cNvSpPr txBox="1">
            <a:spLocks noChangeArrowheads="1"/>
          </p:cNvSpPr>
          <p:nvPr/>
        </p:nvSpPr>
        <p:spPr bwMode="auto">
          <a:xfrm>
            <a:off x="1559497" y="642754"/>
            <a:ext cx="6149419" cy="553998"/>
          </a:xfrm>
          <a:prstGeom prst="rect">
            <a:avLst/>
          </a:prstGeom>
          <a:solidFill>
            <a:schemeClr val="bg1"/>
          </a:solidFill>
          <a:ln>
            <a:noFill/>
          </a:ln>
          <a:effectLs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ts val="1800"/>
              </a:lnSpc>
              <a:spcBef>
                <a:spcPct val="50000"/>
              </a:spcBef>
            </a:pPr>
            <a:r>
              <a:rPr lang="zh-CN" altLang="en-US" sz="1600" u="sng" dirty="0">
                <a:ea typeface="宋体" pitchFamily="2" charset="-122"/>
              </a:rPr>
              <a:t>例如：需将文字“</a:t>
            </a:r>
            <a:r>
              <a:rPr lang="en-US" altLang="zh-CN" sz="1600" u="sng" dirty="0">
                <a:ea typeface="宋体" pitchFamily="2" charset="-122"/>
              </a:rPr>
              <a:t>ABACCDA”</a:t>
            </a:r>
            <a:r>
              <a:rPr lang="zh-CN" altLang="en-US" sz="1600" u="sng" dirty="0">
                <a:ea typeface="宋体" pitchFamily="2" charset="-122"/>
              </a:rPr>
              <a:t>转换成二进制电文。文中有四种字符，用</a:t>
            </a:r>
            <a:r>
              <a:rPr lang="en-US" altLang="zh-CN" sz="1600" u="sng" dirty="0">
                <a:ea typeface="宋体" pitchFamily="2" charset="-122"/>
              </a:rPr>
              <a:t>2</a:t>
            </a:r>
            <a:r>
              <a:rPr lang="zh-CN" altLang="en-US" sz="1600" u="sng" dirty="0">
                <a:ea typeface="宋体" pitchFamily="2" charset="-122"/>
              </a:rPr>
              <a:t>位二进制便可分辨。</a:t>
            </a:r>
          </a:p>
        </p:txBody>
      </p:sp>
      <p:sp>
        <p:nvSpPr>
          <p:cNvPr id="6" name="Rectangle 4"/>
          <p:cNvSpPr>
            <a:spLocks noChangeArrowheads="1"/>
          </p:cNvSpPr>
          <p:nvPr/>
        </p:nvSpPr>
        <p:spPr bwMode="auto">
          <a:xfrm>
            <a:off x="4805240" y="1268761"/>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7" name="Line 5"/>
          <p:cNvSpPr>
            <a:spLocks noChangeShapeType="1"/>
          </p:cNvSpPr>
          <p:nvPr/>
        </p:nvSpPr>
        <p:spPr bwMode="auto">
          <a:xfrm>
            <a:off x="5091114" y="1589871"/>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8" name="Text Box 6"/>
          <p:cNvSpPr txBox="1">
            <a:spLocks noChangeArrowheads="1"/>
          </p:cNvSpPr>
          <p:nvPr/>
        </p:nvSpPr>
        <p:spPr bwMode="auto">
          <a:xfrm>
            <a:off x="5039008" y="1268760"/>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9" name="Text Box 7"/>
          <p:cNvSpPr txBox="1">
            <a:spLocks noChangeArrowheads="1"/>
          </p:cNvSpPr>
          <p:nvPr/>
        </p:nvSpPr>
        <p:spPr bwMode="auto">
          <a:xfrm>
            <a:off x="5159896" y="1589871"/>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00          01            10           11</a:t>
            </a:r>
          </a:p>
        </p:txBody>
      </p:sp>
      <p:sp>
        <p:nvSpPr>
          <p:cNvPr id="10" name="Text Box 8"/>
          <p:cNvSpPr txBox="1">
            <a:spLocks noChangeArrowheads="1"/>
          </p:cNvSpPr>
          <p:nvPr/>
        </p:nvSpPr>
        <p:spPr bwMode="auto">
          <a:xfrm>
            <a:off x="1487488" y="1373847"/>
            <a:ext cx="2580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1(</a:t>
            </a:r>
            <a:r>
              <a:rPr lang="zh-CN" altLang="en-US" dirty="0">
                <a:solidFill>
                  <a:srgbClr val="0000FF"/>
                </a:solidFill>
                <a:ea typeface="宋体" pitchFamily="2" charset="-122"/>
              </a:rPr>
              <a:t>等长编码</a:t>
            </a:r>
            <a:r>
              <a:rPr lang="en-US" altLang="zh-CN" dirty="0">
                <a:solidFill>
                  <a:srgbClr val="0000FF"/>
                </a:solidFill>
                <a:ea typeface="宋体" pitchFamily="2" charset="-122"/>
              </a:rPr>
              <a:t>)</a:t>
            </a:r>
            <a:r>
              <a:rPr lang="zh-CN" altLang="en-US" dirty="0">
                <a:solidFill>
                  <a:srgbClr val="0000FF"/>
                </a:solidFill>
                <a:ea typeface="宋体" pitchFamily="2" charset="-122"/>
              </a:rPr>
              <a:t>：</a:t>
            </a:r>
          </a:p>
        </p:txBody>
      </p:sp>
      <p:sp>
        <p:nvSpPr>
          <p:cNvPr id="11" name="Text Box 9"/>
          <p:cNvSpPr txBox="1">
            <a:spLocks noChangeArrowheads="1"/>
          </p:cNvSpPr>
          <p:nvPr/>
        </p:nvSpPr>
        <p:spPr bwMode="auto">
          <a:xfrm>
            <a:off x="1487488" y="1949911"/>
            <a:ext cx="8784976"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rPr>
              <a:t>                         </a:t>
            </a:r>
            <a:r>
              <a:rPr lang="en-US" altLang="zh-CN" sz="1800" dirty="0">
                <a:solidFill>
                  <a:srgbClr val="0000FF"/>
                </a:solidFill>
                <a:ea typeface="宋体" pitchFamily="2" charset="-122"/>
              </a:rPr>
              <a:t>00010010101100 (14</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dirty="0">
                <a:solidFill>
                  <a:srgbClr val="0000FF"/>
                </a:solidFill>
                <a:ea typeface="宋体" pitchFamily="2" charset="-122"/>
                <a:sym typeface="Wingdings" panose="05000000000000000000" pitchFamily="2" charset="2"/>
              </a:rPr>
              <a:t> </a:t>
            </a:r>
            <a:r>
              <a:rPr lang="en-US" altLang="zh-CN" sz="1800" u="sng" dirty="0">
                <a:ea typeface="宋体" pitchFamily="2" charset="-122"/>
              </a:rPr>
              <a:t>ABACCDA </a:t>
            </a:r>
            <a:endParaRPr lang="en-US" altLang="zh-CN" sz="1800" dirty="0">
              <a:ea typeface="宋体" pitchFamily="2" charset="-122"/>
              <a:sym typeface="Wingdings" panose="05000000000000000000" pitchFamily="2" charset="2"/>
            </a:endParaRPr>
          </a:p>
          <a:p>
            <a:pPr>
              <a:spcBef>
                <a:spcPct val="50000"/>
              </a:spcBef>
            </a:pPr>
            <a:r>
              <a:rPr lang="zh-CN" altLang="en-US" sz="1800" dirty="0">
                <a:solidFill>
                  <a:schemeClr val="tx2"/>
                </a:solidFill>
                <a:ea typeface="宋体" pitchFamily="2" charset="-122"/>
              </a:rPr>
              <a:t>特点：等长编码，译码容易，</a:t>
            </a:r>
            <a:r>
              <a:rPr lang="zh-CN" altLang="en-US" sz="1800" dirty="0">
                <a:solidFill>
                  <a:srgbClr val="FF0000"/>
                </a:solidFill>
                <a:ea typeface="宋体" pitchFamily="2" charset="-122"/>
              </a:rPr>
              <a:t>但电文不一定最短</a:t>
            </a:r>
            <a:r>
              <a:rPr lang="zh-CN" altLang="en-US" sz="1800" dirty="0">
                <a:solidFill>
                  <a:schemeClr val="tx2"/>
                </a:solidFill>
                <a:ea typeface="宋体" pitchFamily="2" charset="-122"/>
              </a:rPr>
              <a:t>。</a:t>
            </a:r>
            <a:endParaRPr lang="en-US" altLang="zh-CN" sz="1800" dirty="0">
              <a:solidFill>
                <a:schemeClr val="tx2"/>
              </a:solidFill>
              <a:ea typeface="宋体" pitchFamily="2" charset="-122"/>
            </a:endParaRPr>
          </a:p>
        </p:txBody>
      </p:sp>
      <p:sp>
        <p:nvSpPr>
          <p:cNvPr id="12" name="Line 2"/>
          <p:cNvSpPr>
            <a:spLocks noChangeShapeType="1"/>
          </p:cNvSpPr>
          <p:nvPr/>
        </p:nvSpPr>
        <p:spPr bwMode="auto">
          <a:xfrm>
            <a:off x="2722884" y="7139980"/>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17" name="Text Box 7"/>
          <p:cNvSpPr txBox="1">
            <a:spLocks noChangeArrowheads="1"/>
          </p:cNvSpPr>
          <p:nvPr/>
        </p:nvSpPr>
        <p:spPr bwMode="auto">
          <a:xfrm>
            <a:off x="1487488" y="3198251"/>
            <a:ext cx="3085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2 (</a:t>
            </a:r>
            <a:r>
              <a:rPr lang="zh-CN" altLang="en-US" dirty="0">
                <a:solidFill>
                  <a:srgbClr val="0000FF"/>
                </a:solidFill>
                <a:ea typeface="宋体" pitchFamily="2" charset="-122"/>
              </a:rPr>
              <a:t>不等长编码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18" name="Text Box 8"/>
          <p:cNvSpPr txBox="1">
            <a:spLocks noChangeArrowheads="1"/>
          </p:cNvSpPr>
          <p:nvPr/>
        </p:nvSpPr>
        <p:spPr bwMode="auto">
          <a:xfrm>
            <a:off x="1487488" y="3765520"/>
            <a:ext cx="9180512"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000011010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9</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                           </a:t>
            </a:r>
            <a:r>
              <a:rPr lang="en-US" altLang="zh-CN" sz="1800" dirty="0">
                <a:solidFill>
                  <a:srgbClr val="FF0000"/>
                </a:solidFill>
                <a:ea typeface="宋体" pitchFamily="2" charset="-122"/>
                <a:sym typeface="Wingdings" panose="05000000000000000000" pitchFamily="2" charset="2"/>
              </a:rPr>
              <a:t>BBCCACA/AAAACCDA/…</a:t>
            </a:r>
            <a:endParaRPr lang="en-US" altLang="zh-CN" sz="1800" dirty="0">
              <a:solidFill>
                <a:srgbClr val="FF0000"/>
              </a:solidFill>
              <a:ea typeface="宋体" pitchFamily="2" charset="-122"/>
            </a:endParaRPr>
          </a:p>
          <a:p>
            <a:pPr>
              <a:spcBef>
                <a:spcPct val="50000"/>
              </a:spcBef>
            </a:pPr>
            <a:r>
              <a:rPr lang="zh-CN" altLang="en-US" sz="1800" dirty="0">
                <a:ea typeface="宋体" pitchFamily="2" charset="-122"/>
              </a:rPr>
              <a:t>特点：不等长编码，出现次数多的字符用短码，</a:t>
            </a:r>
            <a:r>
              <a:rPr lang="zh-CN" altLang="en-US" sz="1800" dirty="0">
                <a:solidFill>
                  <a:srgbClr val="FF0000"/>
                </a:solidFill>
                <a:ea typeface="宋体" pitchFamily="2" charset="-122"/>
              </a:rPr>
              <a:t>但无法译码。</a:t>
            </a:r>
            <a:endParaRPr lang="zh-CN" altLang="en-US" sz="1800" dirty="0">
              <a:solidFill>
                <a:schemeClr val="tx2"/>
              </a:solidFill>
              <a:ea typeface="宋体" pitchFamily="2" charset="-122"/>
            </a:endParaRPr>
          </a:p>
        </p:txBody>
      </p:sp>
      <p:sp>
        <p:nvSpPr>
          <p:cNvPr id="19" name="Line 2"/>
          <p:cNvSpPr>
            <a:spLocks noChangeShapeType="1"/>
          </p:cNvSpPr>
          <p:nvPr/>
        </p:nvSpPr>
        <p:spPr bwMode="auto">
          <a:xfrm>
            <a:off x="2091879" y="8613576"/>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24" name="Text Box 7"/>
          <p:cNvSpPr txBox="1">
            <a:spLocks noChangeArrowheads="1"/>
          </p:cNvSpPr>
          <p:nvPr/>
        </p:nvSpPr>
        <p:spPr bwMode="auto">
          <a:xfrm>
            <a:off x="1487488" y="5206718"/>
            <a:ext cx="2664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3 (</a:t>
            </a:r>
            <a:r>
              <a:rPr lang="zh-CN" altLang="en-US" dirty="0">
                <a:solidFill>
                  <a:srgbClr val="0000FF"/>
                </a:solidFill>
                <a:ea typeface="宋体" pitchFamily="2" charset="-122"/>
              </a:rPr>
              <a:t>前缀编码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25" name="Text Box 8"/>
          <p:cNvSpPr txBox="1">
            <a:spLocks noChangeArrowheads="1"/>
          </p:cNvSpPr>
          <p:nvPr/>
        </p:nvSpPr>
        <p:spPr bwMode="auto">
          <a:xfrm>
            <a:off x="1559496" y="5784822"/>
            <a:ext cx="9108504"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ct val="110000"/>
              </a:lnSpc>
              <a:spcBef>
                <a:spcPct val="50000"/>
              </a:spcBef>
            </a:pP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0110010101110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13</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u="sng" dirty="0">
                <a:ea typeface="宋体" pitchFamily="2" charset="-122"/>
              </a:rPr>
              <a:t>ABACCDA</a:t>
            </a:r>
            <a:endParaRPr lang="en-US" altLang="zh-CN" sz="1800" dirty="0">
              <a:ea typeface="宋体" pitchFamily="2" charset="-122"/>
            </a:endParaRPr>
          </a:p>
          <a:p>
            <a:pPr>
              <a:spcBef>
                <a:spcPct val="50000"/>
              </a:spcBef>
            </a:pPr>
            <a:r>
              <a:rPr lang="zh-CN" altLang="en-US" sz="1800" dirty="0">
                <a:ea typeface="宋体" pitchFamily="2" charset="-122"/>
              </a:rPr>
              <a:t>特点：不等长编码，出现次数多的字符用短码，且任一编码不能是另一编码的前缀，</a:t>
            </a:r>
            <a:endParaRPr lang="en-US" altLang="zh-CN" sz="1800" dirty="0">
              <a:ea typeface="宋体" pitchFamily="2" charset="-122"/>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94" y="48266"/>
            <a:ext cx="2121247" cy="1364510"/>
          </a:xfrm>
          <a:prstGeom prst="rect">
            <a:avLst/>
          </a:prstGeom>
        </p:spPr>
      </p:pic>
      <p:sp>
        <p:nvSpPr>
          <p:cNvPr id="3" name="文本框 2"/>
          <p:cNvSpPr txBox="1"/>
          <p:nvPr/>
        </p:nvSpPr>
        <p:spPr>
          <a:xfrm>
            <a:off x="8547126" y="79882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sp>
        <p:nvSpPr>
          <p:cNvPr id="27" name="文本框 26"/>
          <p:cNvSpPr txBox="1"/>
          <p:nvPr/>
        </p:nvSpPr>
        <p:spPr>
          <a:xfrm>
            <a:off x="9782696" y="126876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cxnSp>
        <p:nvCxnSpPr>
          <p:cNvPr id="31" name="直接箭头连接符 30"/>
          <p:cNvCxnSpPr/>
          <p:nvPr/>
        </p:nvCxnSpPr>
        <p:spPr>
          <a:xfrm>
            <a:off x="2927648" y="2165935"/>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672064" y="2165935"/>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71664" y="1949911"/>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sp>
        <p:nvSpPr>
          <p:cNvPr id="35" name="文本框 34"/>
          <p:cNvSpPr txBox="1"/>
          <p:nvPr/>
        </p:nvSpPr>
        <p:spPr>
          <a:xfrm>
            <a:off x="6888088" y="1949911"/>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cxnSp>
        <p:nvCxnSpPr>
          <p:cNvPr id="36" name="直接箭头连接符 35"/>
          <p:cNvCxnSpPr/>
          <p:nvPr/>
        </p:nvCxnSpPr>
        <p:spPr>
          <a:xfrm>
            <a:off x="2927648" y="3984659"/>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71664" y="3768635"/>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38" name="直接箭头连接符 37"/>
          <p:cNvCxnSpPr/>
          <p:nvPr/>
        </p:nvCxnSpPr>
        <p:spPr>
          <a:xfrm>
            <a:off x="6168008" y="3984659"/>
            <a:ext cx="129614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56040" y="3768635"/>
            <a:ext cx="720080" cy="261610"/>
          </a:xfrm>
          <a:prstGeom prst="rect">
            <a:avLst/>
          </a:prstGeom>
          <a:noFill/>
        </p:spPr>
        <p:txBody>
          <a:bodyPr wrap="square" rtlCol="0">
            <a:spAutoFit/>
          </a:bodyPr>
          <a:lstStyle/>
          <a:p>
            <a:pPr algn="ctr"/>
            <a:r>
              <a:rPr lang="zh-CN" altLang="en-US" sz="1100" dirty="0">
                <a:solidFill>
                  <a:srgbClr val="FF0000"/>
                </a:solidFill>
              </a:rPr>
              <a:t>解码？</a:t>
            </a:r>
            <a:endParaRPr lang="zh-CN" altLang="en-US" dirty="0">
              <a:solidFill>
                <a:srgbClr val="FF0000"/>
              </a:solidFill>
            </a:endParaRPr>
          </a:p>
        </p:txBody>
      </p:sp>
      <p:sp>
        <p:nvSpPr>
          <p:cNvPr id="43" name="Rectangle 4"/>
          <p:cNvSpPr>
            <a:spLocks noChangeArrowheads="1"/>
          </p:cNvSpPr>
          <p:nvPr/>
        </p:nvSpPr>
        <p:spPr bwMode="auto">
          <a:xfrm>
            <a:off x="4805240" y="3080728"/>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4" name="Line 5"/>
          <p:cNvSpPr>
            <a:spLocks noChangeShapeType="1"/>
          </p:cNvSpPr>
          <p:nvPr/>
        </p:nvSpPr>
        <p:spPr bwMode="auto">
          <a:xfrm>
            <a:off x="5091114" y="3401838"/>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5" name="Text Box 6"/>
          <p:cNvSpPr txBox="1">
            <a:spLocks noChangeArrowheads="1"/>
          </p:cNvSpPr>
          <p:nvPr/>
        </p:nvSpPr>
        <p:spPr bwMode="auto">
          <a:xfrm>
            <a:off x="5039008" y="3063284"/>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46" name="Text Box 7"/>
          <p:cNvSpPr txBox="1">
            <a:spLocks noChangeArrowheads="1"/>
          </p:cNvSpPr>
          <p:nvPr/>
        </p:nvSpPr>
        <p:spPr bwMode="auto">
          <a:xfrm>
            <a:off x="5159896" y="3401838"/>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0            00            1             01</a:t>
            </a:r>
          </a:p>
        </p:txBody>
      </p:sp>
      <p:sp>
        <p:nvSpPr>
          <p:cNvPr id="47" name="Rectangle 4"/>
          <p:cNvSpPr>
            <a:spLocks noChangeArrowheads="1"/>
          </p:cNvSpPr>
          <p:nvPr/>
        </p:nvSpPr>
        <p:spPr bwMode="auto">
          <a:xfrm>
            <a:off x="4763429" y="5103672"/>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8" name="Line 5"/>
          <p:cNvSpPr>
            <a:spLocks noChangeShapeType="1"/>
          </p:cNvSpPr>
          <p:nvPr/>
        </p:nvSpPr>
        <p:spPr bwMode="auto">
          <a:xfrm>
            <a:off x="5049303" y="5424782"/>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9" name="Text Box 6"/>
          <p:cNvSpPr txBox="1">
            <a:spLocks noChangeArrowheads="1"/>
          </p:cNvSpPr>
          <p:nvPr/>
        </p:nvSpPr>
        <p:spPr bwMode="auto">
          <a:xfrm>
            <a:off x="4997197" y="5064742"/>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50" name="Text Box 7"/>
          <p:cNvSpPr txBox="1">
            <a:spLocks noChangeArrowheads="1"/>
          </p:cNvSpPr>
          <p:nvPr/>
        </p:nvSpPr>
        <p:spPr bwMode="auto">
          <a:xfrm>
            <a:off x="5118085" y="5424782"/>
            <a:ext cx="2869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0          110            10           111</a:t>
            </a:r>
          </a:p>
        </p:txBody>
      </p:sp>
      <p:cxnSp>
        <p:nvCxnSpPr>
          <p:cNvPr id="51" name="直接箭头连接符 50"/>
          <p:cNvCxnSpPr/>
          <p:nvPr/>
        </p:nvCxnSpPr>
        <p:spPr>
          <a:xfrm>
            <a:off x="2927648" y="6000846"/>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071664" y="5784822"/>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53" name="直接箭头连接符 52"/>
          <p:cNvCxnSpPr/>
          <p:nvPr/>
        </p:nvCxnSpPr>
        <p:spPr>
          <a:xfrm>
            <a:off x="6744072" y="6027268"/>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60096" y="5811244"/>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sp>
        <p:nvSpPr>
          <p:cNvPr id="55" name="文本框 54"/>
          <p:cNvSpPr txBox="1"/>
          <p:nvPr/>
        </p:nvSpPr>
        <p:spPr>
          <a:xfrm>
            <a:off x="4553636" y="1268761"/>
            <a:ext cx="246221" cy="607903"/>
          </a:xfrm>
          <a:prstGeom prst="rect">
            <a:avLst/>
          </a:prstGeom>
          <a:noFill/>
        </p:spPr>
        <p:txBody>
          <a:bodyPr vert="eaVert" wrap="square" lIns="0" tIns="0" rIns="0" bIns="0" rtlCol="0">
            <a:spAutoFit/>
          </a:bodyPr>
          <a:lstStyle/>
          <a:p>
            <a:r>
              <a:rPr lang="zh-CN" altLang="en-US" sz="1600" dirty="0"/>
              <a:t>字   典</a:t>
            </a:r>
          </a:p>
        </p:txBody>
      </p:sp>
      <p:sp>
        <p:nvSpPr>
          <p:cNvPr id="41" name="文本框 40"/>
          <p:cNvSpPr txBox="1"/>
          <p:nvPr/>
        </p:nvSpPr>
        <p:spPr>
          <a:xfrm>
            <a:off x="4553636" y="3083789"/>
            <a:ext cx="246221" cy="607903"/>
          </a:xfrm>
          <a:prstGeom prst="rect">
            <a:avLst/>
          </a:prstGeom>
          <a:noFill/>
        </p:spPr>
        <p:txBody>
          <a:bodyPr vert="eaVert" wrap="square" lIns="0" tIns="0" rIns="0" bIns="0" rtlCol="0">
            <a:spAutoFit/>
          </a:bodyPr>
          <a:lstStyle/>
          <a:p>
            <a:r>
              <a:rPr lang="zh-CN" altLang="en-US" sz="1600" dirty="0"/>
              <a:t>字   典</a:t>
            </a:r>
          </a:p>
        </p:txBody>
      </p:sp>
      <p:sp>
        <p:nvSpPr>
          <p:cNvPr id="42" name="文本框 41"/>
          <p:cNvSpPr txBox="1"/>
          <p:nvPr/>
        </p:nvSpPr>
        <p:spPr>
          <a:xfrm>
            <a:off x="4511825" y="5104912"/>
            <a:ext cx="246221" cy="607903"/>
          </a:xfrm>
          <a:prstGeom prst="rect">
            <a:avLst/>
          </a:prstGeom>
          <a:noFill/>
        </p:spPr>
        <p:txBody>
          <a:bodyPr vert="eaVert" wrap="square" lIns="0" tIns="0" rIns="0" bIns="0" rtlCol="0">
            <a:spAutoFit/>
          </a:bodyPr>
          <a:lstStyle/>
          <a:p>
            <a:r>
              <a:rPr lang="zh-CN" altLang="en-US" sz="1600" dirty="0"/>
              <a:t>字   典</a:t>
            </a:r>
          </a:p>
        </p:txBody>
      </p:sp>
      <p:sp>
        <p:nvSpPr>
          <p:cNvPr id="56" name="矩形 55"/>
          <p:cNvSpPr/>
          <p:nvPr/>
        </p:nvSpPr>
        <p:spPr>
          <a:xfrm>
            <a:off x="4401276" y="2422438"/>
            <a:ext cx="5511148"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如何找到一个字典使得最后得到的二进制编码长度最短？</a:t>
            </a:r>
          </a:p>
        </p:txBody>
      </p:sp>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2420888"/>
            <a:ext cx="1977684" cy="2636912"/>
          </a:xfrm>
          <a:prstGeom prst="rect">
            <a:avLst/>
          </a:prstGeom>
        </p:spPr>
      </p:pic>
    </p:spTree>
    <p:extLst>
      <p:ext uri="{BB962C8B-B14F-4D97-AF65-F5344CB8AC3E}">
        <p14:creationId xmlns:p14="http://schemas.microsoft.com/office/powerpoint/2010/main" val="12750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10" grpId="0"/>
      <p:bldP spid="11" grpId="0"/>
      <p:bldP spid="17" grpId="0"/>
      <p:bldP spid="18" grpId="0"/>
      <p:bldP spid="24" grpId="0"/>
      <p:bldP spid="25" grpId="0"/>
      <p:bldP spid="34" grpId="0"/>
      <p:bldP spid="35" grpId="0"/>
      <p:bldP spid="37" grpId="0"/>
      <p:bldP spid="39" grpId="0"/>
      <p:bldP spid="43" grpId="0" animBg="1"/>
      <p:bldP spid="44" grpId="0" animBg="1"/>
      <p:bldP spid="45" grpId="0"/>
      <p:bldP spid="46" grpId="0"/>
      <p:bldP spid="47" grpId="0" animBg="1"/>
      <p:bldP spid="48" grpId="0" animBg="1"/>
      <p:bldP spid="49" grpId="0"/>
      <p:bldP spid="50" grpId="0"/>
      <p:bldP spid="52" grpId="0"/>
      <p:bldP spid="54" grpId="0"/>
      <p:bldP spid="55" grpId="0"/>
      <p:bldP spid="41" grpId="0"/>
      <p:bldP spid="42" grpId="0"/>
      <p:bldP spid="5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5962" y="-45131"/>
            <a:ext cx="5508625" cy="854075"/>
          </a:xfrm>
        </p:spPr>
        <p:txBody>
          <a:bodyPr/>
          <a:lstStyle/>
          <a:p>
            <a:r>
              <a:rPr lang="en-AU" altLang="zh-CN" sz="4000" dirty="0"/>
              <a:t>Huffman</a:t>
            </a:r>
            <a:r>
              <a:rPr lang="zh-CN" altLang="en-US" sz="4000" dirty="0"/>
              <a:t>树相关概念</a:t>
            </a:r>
          </a:p>
        </p:txBody>
      </p:sp>
      <p:grpSp>
        <p:nvGrpSpPr>
          <p:cNvPr id="4" name="Group 3"/>
          <p:cNvGrpSpPr>
            <a:grpSpLocks/>
          </p:cNvGrpSpPr>
          <p:nvPr/>
        </p:nvGrpSpPr>
        <p:grpSpPr bwMode="auto">
          <a:xfrm>
            <a:off x="2351744" y="1701042"/>
            <a:ext cx="7344767" cy="4050473"/>
            <a:chOff x="785" y="1435"/>
            <a:chExt cx="4364" cy="2188"/>
          </a:xfrm>
        </p:grpSpPr>
        <p:sp>
          <p:nvSpPr>
            <p:cNvPr id="5" name="Oval 4"/>
            <p:cNvSpPr>
              <a:spLocks noChangeArrowheads="1"/>
            </p:cNvSpPr>
            <p:nvPr/>
          </p:nvSpPr>
          <p:spPr bwMode="gray">
            <a:xfrm>
              <a:off x="2083" y="2171"/>
              <a:ext cx="2157" cy="863"/>
            </a:xfrm>
            <a:prstGeom prst="ellipse">
              <a:avLst/>
            </a:prstGeom>
            <a:gradFill rotWithShape="1">
              <a:gsLst>
                <a:gs pos="0">
                  <a:schemeClr val="bg2"/>
                </a:gs>
                <a:gs pos="100000">
                  <a:schemeClr val="bg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6" name="Line 5"/>
            <p:cNvSpPr>
              <a:spLocks noChangeShapeType="1"/>
            </p:cNvSpPr>
            <p:nvPr/>
          </p:nvSpPr>
          <p:spPr bwMode="gray">
            <a:xfrm flipH="1">
              <a:off x="2926" y="1699"/>
              <a:ext cx="647" cy="699"/>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7" name="Line 6"/>
            <p:cNvSpPr>
              <a:spLocks noChangeShapeType="1"/>
            </p:cNvSpPr>
            <p:nvPr/>
          </p:nvSpPr>
          <p:spPr bwMode="gray">
            <a:xfrm flipH="1">
              <a:off x="2926" y="2303"/>
              <a:ext cx="1745" cy="7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8" name="Line 7"/>
            <p:cNvSpPr>
              <a:spLocks noChangeShapeType="1"/>
            </p:cNvSpPr>
            <p:nvPr/>
          </p:nvSpPr>
          <p:spPr bwMode="gray">
            <a:xfrm flipH="1" flipV="1">
              <a:off x="2946" y="2378"/>
              <a:ext cx="745" cy="812"/>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9" name="Line 8"/>
            <p:cNvSpPr>
              <a:spLocks noChangeShapeType="1"/>
            </p:cNvSpPr>
            <p:nvPr/>
          </p:nvSpPr>
          <p:spPr bwMode="gray">
            <a:xfrm flipV="1">
              <a:off x="1908" y="2378"/>
              <a:ext cx="1038" cy="92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0" name="Line 9"/>
            <p:cNvSpPr>
              <a:spLocks noChangeShapeType="1"/>
            </p:cNvSpPr>
            <p:nvPr/>
          </p:nvSpPr>
          <p:spPr bwMode="gray">
            <a:xfrm flipV="1">
              <a:off x="1300" y="2378"/>
              <a:ext cx="1646" cy="57"/>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1" name="Oval 10"/>
            <p:cNvSpPr>
              <a:spLocks noChangeArrowheads="1"/>
            </p:cNvSpPr>
            <p:nvPr/>
          </p:nvSpPr>
          <p:spPr bwMode="gray">
            <a:xfrm rot="-342635">
              <a:off x="1201" y="1679"/>
              <a:ext cx="3531" cy="1718"/>
            </a:xfrm>
            <a:prstGeom prst="ellipse">
              <a:avLst/>
            </a:prstGeom>
            <a:noFill/>
            <a:ln w="57150" algn="ctr">
              <a:solidFill>
                <a:srgbClr val="FEFEF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2" name="Oval 11"/>
            <p:cNvSpPr>
              <a:spLocks noChangeArrowheads="1"/>
            </p:cNvSpPr>
            <p:nvPr/>
          </p:nvSpPr>
          <p:spPr bwMode="gray">
            <a:xfrm rot="-342635">
              <a:off x="1181" y="1676"/>
              <a:ext cx="3540" cy="170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wrap="none" anchor="ctr"/>
            <a:lstStyle/>
            <a:p>
              <a:endParaRPr lang="zh-CN" altLang="en-US" sz="2400">
                <a:latin typeface="+mn-ea"/>
                <a:ea typeface="+mn-ea"/>
              </a:endParaRPr>
            </a:p>
          </p:txBody>
        </p:sp>
        <p:grpSp>
          <p:nvGrpSpPr>
            <p:cNvPr id="13" name="Group 12"/>
            <p:cNvGrpSpPr>
              <a:grpSpLocks/>
            </p:cNvGrpSpPr>
            <p:nvPr/>
          </p:nvGrpSpPr>
          <p:grpSpPr bwMode="auto">
            <a:xfrm rot="-395355">
              <a:off x="828" y="2117"/>
              <a:ext cx="962" cy="521"/>
              <a:chOff x="3098" y="249"/>
              <a:chExt cx="1959" cy="629"/>
            </a:xfrm>
          </p:grpSpPr>
          <p:sp>
            <p:nvSpPr>
              <p:cNvPr id="38" name="Oval 13"/>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9" name="Oval 14"/>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4" name="Group 15"/>
            <p:cNvGrpSpPr>
              <a:grpSpLocks/>
            </p:cNvGrpSpPr>
            <p:nvPr/>
          </p:nvGrpSpPr>
          <p:grpSpPr bwMode="auto">
            <a:xfrm rot="-254711">
              <a:off x="3195" y="1474"/>
              <a:ext cx="907" cy="383"/>
              <a:chOff x="3098" y="249"/>
              <a:chExt cx="1959" cy="629"/>
            </a:xfrm>
          </p:grpSpPr>
          <p:sp>
            <p:nvSpPr>
              <p:cNvPr id="36" name="Oval 16"/>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7" name="Oval 17"/>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5" name="Group 18"/>
            <p:cNvGrpSpPr>
              <a:grpSpLocks/>
            </p:cNvGrpSpPr>
            <p:nvPr/>
          </p:nvGrpSpPr>
          <p:grpSpPr bwMode="auto">
            <a:xfrm rot="-208054">
              <a:off x="4122" y="2058"/>
              <a:ext cx="975" cy="514"/>
              <a:chOff x="3098" y="249"/>
              <a:chExt cx="1959" cy="629"/>
            </a:xfrm>
          </p:grpSpPr>
          <p:sp>
            <p:nvSpPr>
              <p:cNvPr id="34" name="Oval 19"/>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5" name="Oval 20"/>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6" name="Group 21"/>
            <p:cNvGrpSpPr>
              <a:grpSpLocks/>
            </p:cNvGrpSpPr>
            <p:nvPr/>
          </p:nvGrpSpPr>
          <p:grpSpPr bwMode="auto">
            <a:xfrm rot="-198351">
              <a:off x="3033" y="2828"/>
              <a:ext cx="1344" cy="772"/>
              <a:chOff x="3098" y="249"/>
              <a:chExt cx="1959" cy="629"/>
            </a:xfrm>
          </p:grpSpPr>
          <p:sp>
            <p:nvSpPr>
              <p:cNvPr id="32" name="Oval 22"/>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3" name="Oval 23"/>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7" name="Group 24"/>
            <p:cNvGrpSpPr>
              <a:grpSpLocks/>
            </p:cNvGrpSpPr>
            <p:nvPr/>
          </p:nvGrpSpPr>
          <p:grpSpPr bwMode="auto">
            <a:xfrm rot="-293188">
              <a:off x="1379" y="3020"/>
              <a:ext cx="1059" cy="603"/>
              <a:chOff x="3098" y="249"/>
              <a:chExt cx="1959" cy="629"/>
            </a:xfrm>
          </p:grpSpPr>
          <p:sp>
            <p:nvSpPr>
              <p:cNvPr id="30" name="Oval 25"/>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1" name="Oval 26"/>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18" name="Text Box 27"/>
            <p:cNvSpPr txBox="1">
              <a:spLocks noChangeArrowheads="1"/>
            </p:cNvSpPr>
            <p:nvPr/>
          </p:nvSpPr>
          <p:spPr bwMode="gray">
            <a:xfrm>
              <a:off x="3334" y="1435"/>
              <a:ext cx="69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2.</a:t>
              </a:r>
              <a:r>
                <a:rPr lang="zh-CN" altLang="en-US" sz="2400" dirty="0">
                  <a:latin typeface="+mn-ea"/>
                  <a:ea typeface="+mn-ea"/>
                </a:rPr>
                <a:t>路径长度</a:t>
              </a:r>
            </a:p>
          </p:txBody>
        </p:sp>
        <p:sp>
          <p:nvSpPr>
            <p:cNvPr id="19" name="Text Box 28"/>
            <p:cNvSpPr txBox="1">
              <a:spLocks noChangeArrowheads="1"/>
            </p:cNvSpPr>
            <p:nvPr/>
          </p:nvSpPr>
          <p:spPr bwMode="gray">
            <a:xfrm>
              <a:off x="3214" y="3055"/>
              <a:ext cx="10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4.</a:t>
              </a:r>
              <a:r>
                <a:rPr lang="zh-CN" altLang="en-US" sz="2400" dirty="0">
                  <a:latin typeface="+mn-ea"/>
                  <a:ea typeface="+mn-ea"/>
                </a:rPr>
                <a:t>结点的权</a:t>
              </a:r>
            </a:p>
          </p:txBody>
        </p:sp>
        <p:sp>
          <p:nvSpPr>
            <p:cNvPr id="20" name="Text Box 29"/>
            <p:cNvSpPr txBox="1">
              <a:spLocks noChangeArrowheads="1"/>
            </p:cNvSpPr>
            <p:nvPr/>
          </p:nvSpPr>
          <p:spPr bwMode="gray">
            <a:xfrm>
              <a:off x="4106" y="2096"/>
              <a:ext cx="104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3.</a:t>
              </a:r>
              <a:r>
                <a:rPr lang="zh-CN" altLang="en-US" sz="2400" dirty="0">
                  <a:latin typeface="+mn-ea"/>
                  <a:ea typeface="+mn-ea"/>
                </a:rPr>
                <a:t>树的路径长度</a:t>
              </a:r>
            </a:p>
          </p:txBody>
        </p:sp>
        <p:sp>
          <p:nvSpPr>
            <p:cNvPr id="21" name="Text Box 30"/>
            <p:cNvSpPr txBox="1">
              <a:spLocks noChangeArrowheads="1"/>
            </p:cNvSpPr>
            <p:nvPr/>
          </p:nvSpPr>
          <p:spPr bwMode="gray">
            <a:xfrm>
              <a:off x="1408" y="3086"/>
              <a:ext cx="1046"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5.</a:t>
              </a:r>
              <a:r>
                <a:rPr lang="zh-CN" altLang="en-US" sz="2400" dirty="0">
                  <a:latin typeface="+mn-ea"/>
                  <a:ea typeface="+mn-ea"/>
                </a:rPr>
                <a:t>结点带权路径长度</a:t>
              </a:r>
            </a:p>
          </p:txBody>
        </p:sp>
        <p:sp>
          <p:nvSpPr>
            <p:cNvPr id="22" name="Text Box 31"/>
            <p:cNvSpPr txBox="1">
              <a:spLocks noChangeArrowheads="1"/>
            </p:cNvSpPr>
            <p:nvPr/>
          </p:nvSpPr>
          <p:spPr bwMode="gray">
            <a:xfrm>
              <a:off x="785" y="2135"/>
              <a:ext cx="1017"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6.</a:t>
              </a:r>
              <a:r>
                <a:rPr lang="zh-CN" altLang="en-US" sz="2400" dirty="0">
                  <a:latin typeface="+mn-ea"/>
                  <a:ea typeface="+mn-ea"/>
                </a:rPr>
                <a:t>树的带权路径长度</a:t>
              </a:r>
            </a:p>
          </p:txBody>
        </p:sp>
        <p:sp>
          <p:nvSpPr>
            <p:cNvPr id="23" name="Line 32"/>
            <p:cNvSpPr>
              <a:spLocks noChangeShapeType="1"/>
            </p:cNvSpPr>
            <p:nvPr/>
          </p:nvSpPr>
          <p:spPr bwMode="gray">
            <a:xfrm flipH="1" flipV="1">
              <a:off x="2169" y="1704"/>
              <a:ext cx="745" cy="811"/>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nvGrpSpPr>
            <p:cNvPr id="24" name="Group 33"/>
            <p:cNvGrpSpPr>
              <a:grpSpLocks/>
            </p:cNvGrpSpPr>
            <p:nvPr/>
          </p:nvGrpSpPr>
          <p:grpSpPr bwMode="auto">
            <a:xfrm rot="-325186">
              <a:off x="1862" y="1564"/>
              <a:ext cx="785" cy="357"/>
              <a:chOff x="3098" y="249"/>
              <a:chExt cx="1959" cy="629"/>
            </a:xfrm>
          </p:grpSpPr>
          <p:sp>
            <p:nvSpPr>
              <p:cNvPr id="28" name="Oval 34"/>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29" name="Oval 35"/>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25" name="Text Box 36"/>
            <p:cNvSpPr txBox="1">
              <a:spLocks noChangeArrowheads="1"/>
            </p:cNvSpPr>
            <p:nvPr/>
          </p:nvSpPr>
          <p:spPr bwMode="gray">
            <a:xfrm>
              <a:off x="1837" y="1590"/>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1.</a:t>
              </a:r>
              <a:r>
                <a:rPr lang="zh-CN" altLang="en-US" sz="2400" dirty="0">
                  <a:latin typeface="+mn-ea"/>
                  <a:ea typeface="+mn-ea"/>
                </a:rPr>
                <a:t>路径</a:t>
              </a:r>
            </a:p>
          </p:txBody>
        </p:sp>
        <p:sp>
          <p:nvSpPr>
            <p:cNvPr id="26" name="Oval 37"/>
            <p:cNvSpPr>
              <a:spLocks noChangeArrowheads="1"/>
            </p:cNvSpPr>
            <p:nvPr/>
          </p:nvSpPr>
          <p:spPr bwMode="gray">
            <a:xfrm rot="-417327">
              <a:off x="1927" y="1888"/>
              <a:ext cx="1940" cy="932"/>
            </a:xfrm>
            <a:prstGeom prst="ellipse">
              <a:avLst/>
            </a:prstGeom>
            <a:gradFill rotWithShape="1">
              <a:gsLst>
                <a:gs pos="0">
                  <a:schemeClr val="hlink"/>
                </a:gs>
                <a:gs pos="100000">
                  <a:schemeClr val="hlink">
                    <a:gamma/>
                    <a:tint val="12549"/>
                    <a:invGamma/>
                  </a:schemeClr>
                </a:gs>
              </a:gsLst>
              <a:lin ang="2700000" scaled="1"/>
            </a:gradFill>
            <a:ln>
              <a:noFill/>
            </a:ln>
            <a:effectLst/>
            <a:scene3d>
              <a:camera prst="legacyPerspectiveBottom"/>
              <a:lightRig rig="legacyFlat1" dir="t"/>
            </a:scene3d>
            <a:sp3d extrusionH="8874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28575" algn="ctr">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400">
                <a:latin typeface="+mn-ea"/>
                <a:ea typeface="+mn-ea"/>
              </a:endParaRPr>
            </a:p>
          </p:txBody>
        </p:sp>
        <p:sp>
          <p:nvSpPr>
            <p:cNvPr id="27" name="Text Box 38"/>
            <p:cNvSpPr txBox="1">
              <a:spLocks noChangeArrowheads="1"/>
            </p:cNvSpPr>
            <p:nvPr/>
          </p:nvSpPr>
          <p:spPr bwMode="gray">
            <a:xfrm>
              <a:off x="2035" y="2193"/>
              <a:ext cx="163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mn-ea"/>
                  <a:ea typeface="+mn-ea"/>
                </a:rPr>
                <a:t>什么是哈夫曼树</a:t>
              </a:r>
            </a:p>
          </p:txBody>
        </p:sp>
      </p:grpSp>
    </p:spTree>
    <p:extLst>
      <p:ext uri="{BB962C8B-B14F-4D97-AF65-F5344CB8AC3E}">
        <p14:creationId xmlns:p14="http://schemas.microsoft.com/office/powerpoint/2010/main" val="217117083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670555" y="-1775"/>
            <a:ext cx="6096000" cy="685800"/>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endParaRPr lang="zh-CN" altLang="en-US" sz="5400" dirty="0">
              <a:latin typeface="华文新魏" panose="02010800040101010101" pitchFamily="2" charset="-122"/>
              <a:ea typeface="华文新魏" panose="02010800040101010101" pitchFamily="2" charset="-122"/>
            </a:endParaRPr>
          </a:p>
        </p:txBody>
      </p:sp>
      <p:sp>
        <p:nvSpPr>
          <p:cNvPr id="279556" name="Rectangle 4"/>
          <p:cNvSpPr>
            <a:spLocks noGrp="1" noChangeArrowheads="1"/>
          </p:cNvSpPr>
          <p:nvPr>
            <p:ph idx="1"/>
          </p:nvPr>
        </p:nvSpPr>
        <p:spPr>
          <a:xfrm>
            <a:off x="1847850" y="1487016"/>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是连接两结点的路径上的分支数</a:t>
            </a: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IPL</a:t>
            </a:r>
            <a:endParaRPr lang="zh-CN" altLang="en-US" sz="2000" dirty="0">
              <a:latin typeface="Times New Roman" panose="02020603050405020304" pitchFamily="18" charset="0"/>
              <a:ea typeface="仿宋_GB2312" pitchFamily="49" charset="-122"/>
            </a:endParaRPr>
          </a:p>
        </p:txBody>
      </p:sp>
      <p:sp>
        <p:nvSpPr>
          <p:cNvPr id="279555" name="Rectangle 3"/>
          <p:cNvSpPr>
            <a:spLocks noChangeArrowheads="1"/>
          </p:cNvSpPr>
          <p:nvPr/>
        </p:nvSpPr>
        <p:spPr bwMode="auto">
          <a:xfrm>
            <a:off x="952573" y="791236"/>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grpSp>
        <p:nvGrpSpPr>
          <p:cNvPr id="186373" name="Group 45"/>
          <p:cNvGrpSpPr>
            <a:grpSpLocks/>
          </p:cNvGrpSpPr>
          <p:nvPr/>
        </p:nvGrpSpPr>
        <p:grpSpPr bwMode="auto">
          <a:xfrm>
            <a:off x="2782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2295526"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7081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2135188" y="836614"/>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7" name="Object 6"/>
          <p:cNvGraphicFramePr>
            <a:graphicFrameLocks noGrp="1" noChangeAspect="1"/>
          </p:cNvGraphicFramePr>
          <p:nvPr>
            <p:ph sz="half" idx="2"/>
          </p:nvPr>
        </p:nvGraphicFramePr>
        <p:xfrm>
          <a:off x="3792538" y="4056063"/>
          <a:ext cx="2573337" cy="1122362"/>
        </p:xfrm>
        <a:graphic>
          <a:graphicData uri="http://schemas.openxmlformats.org/presentationml/2006/ole">
            <mc:AlternateContent xmlns:mc="http://schemas.openxmlformats.org/markup-compatibility/2006">
              <mc:Choice xmlns:v="urn:schemas-microsoft-com:vml" Requires="v">
                <p:oleObj spid="_x0000_s187624" name="公式" r:id="rId3" imgW="990170" imgH="431613" progId="Equation.3">
                  <p:embed/>
                </p:oleObj>
              </mc:Choice>
              <mc:Fallback>
                <p:oleObj name="公式" r:id="rId3" imgW="990170" imgH="43161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4056063"/>
                        <a:ext cx="2573337"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5" name="Object 4"/>
          <p:cNvGraphicFramePr>
            <a:graphicFrameLocks noChangeAspect="1"/>
          </p:cNvGraphicFramePr>
          <p:nvPr/>
        </p:nvGraphicFramePr>
        <p:xfrm>
          <a:off x="3455988" y="1773238"/>
          <a:ext cx="2711450" cy="1079500"/>
        </p:xfrm>
        <a:graphic>
          <a:graphicData uri="http://schemas.openxmlformats.org/presentationml/2006/ole">
            <mc:AlternateContent xmlns:mc="http://schemas.openxmlformats.org/markup-compatibility/2006">
              <mc:Choice xmlns:v="urn:schemas-microsoft-com:vml" Requires="v">
                <p:oleObj spid="_x0000_s187625" name="公式" r:id="rId5" imgW="990170" imgH="431613" progId="Equation.3">
                  <p:embed/>
                </p:oleObj>
              </mc:Choice>
              <mc:Fallback>
                <p:oleObj name="公式" r:id="rId5" imgW="990170" imgH="4316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3540126" y="2859089"/>
          <a:ext cx="5508625" cy="498475"/>
        </p:xfrm>
        <a:graphic>
          <a:graphicData uri="http://schemas.openxmlformats.org/presentationml/2006/ole">
            <mc:AlternateContent xmlns:mc="http://schemas.openxmlformats.org/markup-compatibility/2006">
              <mc:Choice xmlns:v="urn:schemas-microsoft-com:vml" Requires="v">
                <p:oleObj spid="_x0000_s187626" name="公式" r:id="rId7" imgW="2120900" imgH="177800" progId="Equation.3">
                  <p:embed/>
                </p:oleObj>
              </mc:Choice>
              <mc:Fallback>
                <p:oleObj name="公式" r:id="rId7" imgW="2120900" imgH="1778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126" y="2859089"/>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398" name="文本框 1"/>
          <p:cNvSpPr txBox="1">
            <a:spLocks noChangeArrowheads="1"/>
          </p:cNvSpPr>
          <p:nvPr/>
        </p:nvSpPr>
        <p:spPr bwMode="auto">
          <a:xfrm>
            <a:off x="7824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8651"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8652"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8653"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47328" y="-1063"/>
            <a:ext cx="7776864" cy="765767"/>
          </a:xfrm>
        </p:spPr>
        <p:txBody>
          <a:bodyPr>
            <a:noAutofit/>
          </a:bodyPr>
          <a:lstStyle/>
          <a:p>
            <a:r>
              <a:rPr lang="zh-CN" altLang="en-US" sz="3200" b="1" dirty="0">
                <a:latin typeface="华文新魏" panose="02010800040101010101" pitchFamily="2" charset="-122"/>
                <a:ea typeface="华文新魏" panose="02010800040101010101" pitchFamily="2" charset="-122"/>
              </a:rPr>
              <a:t>带权路径</a:t>
            </a:r>
            <a:r>
              <a:rPr lang="zh-CN" altLang="en-US" sz="3200" b="1" dirty="0" smtClean="0">
                <a:latin typeface="华文新魏" panose="02010800040101010101" pitchFamily="2" charset="-122"/>
                <a:ea typeface="华文新魏" panose="02010800040101010101" pitchFamily="2" charset="-122"/>
              </a:rPr>
              <a:t>长度</a:t>
            </a:r>
            <a:r>
              <a:rPr lang="zh-CN" altLang="en-GB" sz="3200" b="1" dirty="0" smtClean="0">
                <a:latin typeface="华文新魏" panose="02010800040101010101" pitchFamily="2" charset="-122"/>
                <a:ea typeface="华文新魏" panose="02010800040101010101" pitchFamily="2" charset="-122"/>
              </a:rPr>
              <a:t>(</a:t>
            </a:r>
            <a:r>
              <a:rPr lang="en-GB" altLang="zh-CN" sz="3200" b="1" dirty="0">
                <a:latin typeface="华文新魏" panose="02010800040101010101" pitchFamily="2" charset="-122"/>
                <a:ea typeface="华文新魏" panose="02010800040101010101" pitchFamily="2" charset="-122"/>
              </a:rPr>
              <a:t>Weighted Path Length, WPL)</a:t>
            </a:r>
            <a:endParaRPr lang="en-US" altLang="zh-CN" sz="3200" b="1" dirty="0">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idx="1"/>
          </p:nvPr>
        </p:nvSpPr>
        <p:spPr>
          <a:xfrm>
            <a:off x="1631504" y="1196752"/>
            <a:ext cx="9289032" cy="4533900"/>
          </a:xfrm>
        </p:spPr>
        <p:txBody>
          <a:bodyPr>
            <a:normAutofit lnSpcReduction="10000"/>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sz="3000" b="1" dirty="0">
                <a:solidFill>
                  <a:schemeClr val="tx2"/>
                </a:solidFill>
                <a:latin typeface="Times New Roman" panose="02020603050405020304" pitchFamily="18" charset="0"/>
                <a:ea typeface="仿宋_GB2312" pitchFamily="49" charset="-122"/>
              </a:rPr>
              <a:t>外结点</a:t>
            </a:r>
            <a:r>
              <a:rPr lang="zh-CN" altLang="en-US" sz="3000" b="1" dirty="0">
                <a:latin typeface="Times New Roman" panose="02020603050405020304" pitchFamily="18" charset="0"/>
                <a:ea typeface="仿宋_GB2312" pitchFamily="49" charset="-122"/>
              </a:rPr>
              <a:t>”，非叶结点看成“</a:t>
            </a:r>
            <a:r>
              <a:rPr lang="zh-CN" altLang="en-US" sz="3000" b="1" dirty="0">
                <a:solidFill>
                  <a:schemeClr val="tx2"/>
                </a:solidFill>
                <a:latin typeface="Times New Roman" panose="02020603050405020304" pitchFamily="18" charset="0"/>
                <a:ea typeface="仿宋_GB2312" pitchFamily="49" charset="-122"/>
              </a:rPr>
              <a:t>内结点</a:t>
            </a:r>
            <a:r>
              <a:rPr lang="zh-CN" altLang="en-US" sz="3000" b="1" dirty="0">
                <a:latin typeface="Times New Roman" panose="02020603050405020304" pitchFamily="18" charset="0"/>
                <a:ea typeface="仿宋_GB2312" pitchFamily="49" charset="-122"/>
              </a:rPr>
              <a:t>”。这样的二叉树称为</a:t>
            </a:r>
            <a:r>
              <a:rPr lang="zh-CN" altLang="en-US" sz="3000" b="1" dirty="0">
                <a:solidFill>
                  <a:srgbClr val="0000CC"/>
                </a:solidFill>
                <a:latin typeface="Times New Roman" panose="02020603050405020304" pitchFamily="18" charset="0"/>
                <a:ea typeface="仿宋_GB2312" pitchFamily="49" charset="-122"/>
              </a:rPr>
              <a:t>扩充二叉树</a:t>
            </a:r>
            <a:r>
              <a:rPr lang="zh-CN" altLang="en-US" sz="3000" b="1" dirty="0">
                <a:latin typeface="Times New Roman" panose="02020603050405020304" pitchFamily="18" charset="0"/>
                <a:ea typeface="仿宋_GB2312" pitchFamily="49" charset="-122"/>
              </a:rPr>
              <a:t>。</a:t>
            </a:r>
            <a:endParaRPr lang="en-US" altLang="zh-CN" sz="3000"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扩充二叉树中</a:t>
            </a:r>
            <a:r>
              <a:rPr lang="zh-CN" altLang="en-US" sz="3000" b="1" dirty="0">
                <a:solidFill>
                  <a:srgbClr val="0000CC"/>
                </a:solidFill>
                <a:latin typeface="Times New Roman" panose="02020603050405020304" pitchFamily="18" charset="0"/>
                <a:ea typeface="仿宋_GB2312" pitchFamily="49" charset="-122"/>
              </a:rPr>
              <a:t>只有度为 </a:t>
            </a:r>
            <a:r>
              <a:rPr lang="en-US" altLang="zh-CN" sz="3000" b="1" dirty="0">
                <a:solidFill>
                  <a:srgbClr val="0000CC"/>
                </a:solidFill>
                <a:latin typeface="Times New Roman" panose="02020603050405020304" pitchFamily="18" charset="0"/>
                <a:ea typeface="仿宋_GB2312" pitchFamily="49" charset="-122"/>
              </a:rPr>
              <a:t>2 </a:t>
            </a:r>
            <a:r>
              <a:rPr lang="zh-CN" altLang="en-US" sz="3000" b="1" dirty="0">
                <a:solidFill>
                  <a:srgbClr val="0000CC"/>
                </a:solidFill>
                <a:latin typeface="Times New Roman" panose="02020603050405020304" pitchFamily="18" charset="0"/>
                <a:ea typeface="仿宋_GB2312" pitchFamily="49" charset="-122"/>
              </a:rPr>
              <a:t>的内结点和度为 </a:t>
            </a:r>
            <a:r>
              <a:rPr lang="en-US" altLang="zh-CN" sz="3000" b="1" dirty="0">
                <a:solidFill>
                  <a:srgbClr val="0000CC"/>
                </a:solidFill>
                <a:latin typeface="Times New Roman" panose="02020603050405020304" pitchFamily="18" charset="0"/>
                <a:ea typeface="仿宋_GB2312" pitchFamily="49" charset="-122"/>
              </a:rPr>
              <a:t>0</a:t>
            </a:r>
            <a:r>
              <a:rPr lang="zh-CN" altLang="en-US" sz="3000" b="1" dirty="0">
                <a:solidFill>
                  <a:srgbClr val="0000CC"/>
                </a:solidFill>
                <a:latin typeface="Times New Roman" panose="02020603050405020304" pitchFamily="18" charset="0"/>
                <a:ea typeface="仿宋_GB2312" pitchFamily="49" charset="-122"/>
              </a:rPr>
              <a:t>的外结点</a:t>
            </a:r>
            <a:r>
              <a:rPr lang="zh-CN" altLang="en-US" sz="3000" b="1" dirty="0">
                <a:latin typeface="Times New Roman" panose="02020603050405020304" pitchFamily="18" charset="0"/>
                <a:ea typeface="仿宋_GB2312" pitchFamily="49" charset="-122"/>
              </a:rPr>
              <a:t>。根据二叉树的性质，有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个外结点就有 </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个内结点，总结点数为</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idx="1"/>
          </p:nvPr>
        </p:nvSpPr>
        <p:spPr>
          <a:xfrm>
            <a:off x="1415480" y="944339"/>
            <a:ext cx="9563148" cy="48609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若一棵扩充二叉树有 </a:t>
            </a:r>
            <a:r>
              <a:rPr lang="en-US" altLang="zh-CN" sz="3000" b="1" i="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个外结点，第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个外结点的权值为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，它到根的路径长度为</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，则该外结点到根的带权路径长度为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扩充二叉树的带权路径长度定义为树的</a:t>
            </a:r>
            <a:r>
              <a:rPr lang="zh-CN" altLang="en-GB" sz="3000" b="1" dirty="0">
                <a:solidFill>
                  <a:srgbClr val="FF0000"/>
                </a:solidFill>
                <a:ea typeface="仿宋_GB2312" pitchFamily="49" charset="-122"/>
              </a:rPr>
              <a:t>各外结点</a:t>
            </a:r>
            <a:r>
              <a:rPr lang="zh-CN" altLang="en-GB" sz="3000" b="1" dirty="0">
                <a:solidFill>
                  <a:srgbClr val="000099"/>
                </a:solidFill>
                <a:ea typeface="仿宋_GB2312" pitchFamily="49" charset="-122"/>
              </a:rPr>
              <a:t>到根的带权路径长度之和。</a:t>
            </a: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对于同样一组权值，如果放在外结点上，组织方式不同，带权路径长度也不同。</a:t>
            </a:r>
            <a:endParaRPr lang="zh-CN" altLang="en-US" sz="3000" b="1" dirty="0">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9751"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3863975" y="3321051"/>
          <a:ext cx="2736850" cy="1116013"/>
        </p:xfrm>
        <a:graphic>
          <a:graphicData uri="http://schemas.openxmlformats.org/presentationml/2006/ole">
            <mc:AlternateContent xmlns:mc="http://schemas.openxmlformats.org/markup-compatibility/2006">
              <mc:Choice xmlns:v="urn:schemas-microsoft-com:vml" Requires="v">
                <p:oleObj spid="_x0000_s189752"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975" y="3321051"/>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9753"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9754"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78486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83820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88392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3505200"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3810000"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3048000"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2514600"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227409" y="12235"/>
            <a:ext cx="7546182" cy="646331"/>
          </a:xfrm>
          <a:prstGeom prst="rect">
            <a:avLst/>
          </a:prstGeom>
          <a:noFill/>
          <a:ln>
            <a:noFill/>
          </a:ln>
          <a:effec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600" dirty="0">
                <a:solidFill>
                  <a:srgbClr val="0000CC"/>
                </a:solidFill>
                <a:latin typeface="Times New Roman" panose="02020603050405020304" pitchFamily="18" charset="0"/>
                <a:ea typeface="华文新魏" panose="02010800040101010101" pitchFamily="2" charset="-122"/>
              </a:rPr>
              <a:t>具有不同带权路径长度的扩充二叉树</a:t>
            </a:r>
            <a:endParaRPr lang="zh-CN" altLang="en-US" sz="2000" dirty="0">
              <a:solidFill>
                <a:srgbClr val="0000CC"/>
              </a:solidFill>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2286000" y="3867151"/>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WPL = 2*1+      WPL = 7*1+</a:t>
            </a:r>
          </a:p>
          <a:p>
            <a:r>
              <a:rPr lang="en-US" altLang="zh-CN" sz="3000" dirty="0">
                <a:solidFill>
                  <a:schemeClr val="tx2"/>
                </a:solidFill>
                <a:latin typeface="Times New Roman" panose="02020603050405020304" pitchFamily="18" charset="0"/>
                <a:ea typeface="仿宋_GB2312" pitchFamily="49" charset="-122"/>
              </a:rPr>
              <a:t>     4*2+5*2+             4*2+5*3+           5*2+2*3+</a:t>
            </a:r>
          </a:p>
          <a:p>
            <a:r>
              <a:rPr lang="en-US" altLang="zh-CN" sz="3000" dirty="0">
                <a:solidFill>
                  <a:schemeClr val="tx2"/>
                </a:solidFill>
                <a:latin typeface="Times New Roman" panose="02020603050405020304" pitchFamily="18" charset="0"/>
                <a:ea typeface="仿宋_GB2312" pitchFamily="49" charset="-122"/>
              </a:rPr>
              <a:t>     7*2 = 36                7*3 = 46             4*3 = 35  </a:t>
            </a:r>
          </a:p>
          <a:p>
            <a:endParaRPr lang="en-US" altLang="zh-CN" sz="1800" dirty="0">
              <a:solidFill>
                <a:schemeClr val="tx2"/>
              </a:solidFill>
              <a:latin typeface="仿宋_GB2312" pitchFamily="49" charset="-122"/>
              <a:ea typeface="仿宋_GB2312" pitchFamily="49" charset="-122"/>
            </a:endParaRPr>
          </a:p>
          <a:p>
            <a:r>
              <a:rPr lang="en-US" altLang="zh-CN" sz="3200" dirty="0">
                <a:latin typeface="仿宋_GB2312" pitchFamily="49" charset="-122"/>
                <a:ea typeface="仿宋_GB2312" pitchFamily="49" charset="-122"/>
              </a:rPr>
              <a:t>      </a:t>
            </a:r>
            <a:r>
              <a:rPr lang="zh-CN" altLang="en-US" sz="3200" dirty="0">
                <a:latin typeface="仿宋_GB2312" pitchFamily="49" charset="-122"/>
                <a:ea typeface="仿宋_GB2312" pitchFamily="49" charset="-122"/>
              </a:rPr>
              <a:t>带权路径长度达到最小</a:t>
            </a:r>
            <a:endParaRPr lang="zh-CN" altLang="en-US" sz="2400" dirty="0">
              <a:latin typeface="仿宋_GB2312" pitchFamily="49" charset="-122"/>
              <a:ea typeface="仿宋_GB2312" pitchFamily="49" charset="-122"/>
            </a:endParaRPr>
          </a:p>
        </p:txBody>
      </p:sp>
      <p:sp>
        <p:nvSpPr>
          <p:cNvPr id="190475" name="Oval 11"/>
          <p:cNvSpPr>
            <a:spLocks noChangeArrowheads="1"/>
          </p:cNvSpPr>
          <p:nvPr/>
        </p:nvSpPr>
        <p:spPr bwMode="auto">
          <a:xfrm>
            <a:off x="3276600"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23622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29718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35814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41910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28194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38100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83820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81534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90678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86106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94488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7696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86106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8153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54102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59436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64008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59436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57150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6629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6172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70104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52578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61722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57150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236220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5276850" y="19621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862965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90504" name="Text Box 40"/>
          <p:cNvSpPr txBox="1">
            <a:spLocks noChangeArrowheads="1"/>
          </p:cNvSpPr>
          <p:nvPr/>
        </p:nvSpPr>
        <p:spPr bwMode="auto">
          <a:xfrm>
            <a:off x="299085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5734050"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944880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360045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619125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8172450"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90510" name="Text Box 46"/>
          <p:cNvSpPr txBox="1">
            <a:spLocks noChangeArrowheads="1"/>
          </p:cNvSpPr>
          <p:nvPr/>
        </p:nvSpPr>
        <p:spPr bwMode="auto">
          <a:xfrm>
            <a:off x="702945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7715250"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421005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7464425" y="5141914"/>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0"/>
          <p:cNvSpPr>
            <a:spLocks noChangeArrowheads="1"/>
          </p:cNvSpPr>
          <p:nvPr/>
        </p:nvSpPr>
        <p:spPr bwMode="auto">
          <a:xfrm>
            <a:off x="2279576" y="3861048"/>
            <a:ext cx="7772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a:t>
            </a:r>
          </a:p>
          <a:p>
            <a:r>
              <a:rPr lang="en-US" altLang="zh-CN" sz="3000" dirty="0">
                <a:solidFill>
                  <a:schemeClr val="tx2"/>
                </a:solidFill>
                <a:latin typeface="Times New Roman" panose="02020603050405020304" pitchFamily="18" charset="0"/>
                <a:ea typeface="仿宋_GB2312" pitchFamily="49" charset="-122"/>
              </a:rPr>
              <a:t>     4*2+5*2+             </a:t>
            </a:r>
          </a:p>
          <a:p>
            <a:r>
              <a:rPr lang="en-US" altLang="zh-CN" sz="3000" dirty="0">
                <a:solidFill>
                  <a:schemeClr val="tx2"/>
                </a:solidFill>
                <a:latin typeface="Times New Roman" panose="02020603050405020304" pitchFamily="18" charset="0"/>
                <a:ea typeface="仿宋_GB2312" pitchFamily="49" charset="-122"/>
              </a:rPr>
              <a:t>     7*2 = 36</a:t>
            </a:r>
            <a:endParaRPr lang="zh-CN" altLang="en-US" sz="2400" dirty="0">
              <a:latin typeface="仿宋_GB2312" pitchFamily="49" charset="-122"/>
              <a:ea typeface="仿宋_GB2312" pitchFamily="49" charset="-122"/>
            </a:endParaRPr>
          </a:p>
        </p:txBody>
      </p:sp>
      <p:sp>
        <p:nvSpPr>
          <p:cNvPr id="51" name="Oval 64"/>
          <p:cNvSpPr>
            <a:spLocks noChangeArrowheads="1"/>
          </p:cNvSpPr>
          <p:nvPr/>
        </p:nvSpPr>
        <p:spPr bwMode="auto">
          <a:xfrm>
            <a:off x="10068019" y="776952"/>
            <a:ext cx="1920178" cy="1704312"/>
          </a:xfrm>
          <a:prstGeom prst="ellipse">
            <a:avLst/>
          </a:prstGeom>
          <a:solidFill>
            <a:srgbClr val="FFFF00"/>
          </a:solidFill>
          <a:ln>
            <a:noFill/>
          </a:ln>
          <a:effectLst/>
          <a:extLst/>
        </p:spPr>
        <p:txBody>
          <a:bodyPr wrap="none" anchor="ctr"/>
          <a:lstStyle/>
          <a:p>
            <a:pPr algn="ctr">
              <a:lnSpc>
                <a:spcPct val="110000"/>
              </a:lnSpc>
              <a:spcBef>
                <a:spcPct val="10000"/>
              </a:spcBef>
            </a:pPr>
            <a:r>
              <a:rPr lang="zh-CN" altLang="en-US" sz="1600" dirty="0">
                <a:solidFill>
                  <a:srgbClr val="323244"/>
                </a:solidFill>
                <a:latin typeface="Times New Roman" panose="02020603050405020304" pitchFamily="18" charset="0"/>
              </a:rPr>
              <a:t>要使</a:t>
            </a:r>
            <a:r>
              <a:rPr lang="en-US" altLang="zh-CN" sz="1600" dirty="0">
                <a:solidFill>
                  <a:srgbClr val="323244"/>
                </a:solidFill>
                <a:latin typeface="Times New Roman" panose="02020603050405020304" pitchFamily="18" charset="0"/>
              </a:rPr>
              <a:t>WPL</a:t>
            </a:r>
            <a:r>
              <a:rPr lang="zh-CN" altLang="en-US" sz="1600" dirty="0">
                <a:solidFill>
                  <a:srgbClr val="323244"/>
                </a:solidFill>
                <a:latin typeface="Times New Roman" panose="02020603050405020304" pitchFamily="18" charset="0"/>
              </a:rPr>
              <a:t>小</a:t>
            </a:r>
            <a:r>
              <a:rPr lang="en-US" altLang="zh-CN" sz="1600" dirty="0">
                <a:solidFill>
                  <a:srgbClr val="323244"/>
                </a:solidFill>
                <a:latin typeface="Times New Roman" panose="02020603050405020304" pitchFamily="18" charset="0"/>
              </a:rPr>
              <a:t>,</a:t>
            </a:r>
          </a:p>
          <a:p>
            <a:pPr algn="ctr">
              <a:lnSpc>
                <a:spcPct val="110000"/>
              </a:lnSpc>
              <a:spcBef>
                <a:spcPct val="10000"/>
              </a:spcBef>
            </a:pPr>
            <a:r>
              <a:rPr lang="zh-CN" altLang="en-US" sz="1600" dirty="0">
                <a:solidFill>
                  <a:srgbClr val="323244"/>
                </a:solidFill>
                <a:latin typeface="Times New Roman" panose="02020603050405020304" pitchFamily="18" charset="0"/>
              </a:rPr>
              <a:t>就须在构造</a:t>
            </a:r>
          </a:p>
          <a:p>
            <a:pPr algn="ctr">
              <a:lnSpc>
                <a:spcPct val="110000"/>
              </a:lnSpc>
              <a:spcBef>
                <a:spcPct val="10000"/>
              </a:spcBef>
            </a:pPr>
            <a:r>
              <a:rPr lang="zh-CN" altLang="en-US" sz="1600" dirty="0">
                <a:solidFill>
                  <a:srgbClr val="323244"/>
                </a:solidFill>
                <a:latin typeface="Times New Roman" panose="02020603050405020304" pitchFamily="18" charset="0"/>
              </a:rPr>
              <a:t>树时</a:t>
            </a:r>
            <a:r>
              <a:rPr lang="en-US" altLang="zh-CN" sz="1600" dirty="0">
                <a:solidFill>
                  <a:srgbClr val="323244"/>
                </a:solidFill>
                <a:latin typeface="Times New Roman" panose="02020603050405020304" pitchFamily="18" charset="0"/>
              </a:rPr>
              <a:t>, </a:t>
            </a:r>
            <a:r>
              <a:rPr lang="zh-CN" altLang="en-US" sz="1600" dirty="0">
                <a:solidFill>
                  <a:srgbClr val="323244"/>
                </a:solidFill>
                <a:latin typeface="Times New Roman" panose="02020603050405020304" pitchFamily="18" charset="0"/>
              </a:rPr>
              <a:t>将</a:t>
            </a:r>
            <a:r>
              <a:rPr lang="zh-CN" altLang="en-US" sz="1600" dirty="0">
                <a:solidFill>
                  <a:srgbClr val="0000CC"/>
                </a:solidFill>
                <a:latin typeface="Times New Roman" panose="02020603050405020304" pitchFamily="18" charset="0"/>
              </a:rPr>
              <a:t>权值大的</a:t>
            </a:r>
          </a:p>
          <a:p>
            <a:pPr algn="ctr">
              <a:lnSpc>
                <a:spcPct val="110000"/>
              </a:lnSpc>
              <a:spcBef>
                <a:spcPct val="10000"/>
              </a:spcBef>
            </a:pPr>
            <a:r>
              <a:rPr lang="zh-CN" altLang="en-US" sz="1600" dirty="0">
                <a:solidFill>
                  <a:srgbClr val="0000CC"/>
                </a:solidFill>
                <a:latin typeface="Times New Roman" panose="02020603050405020304" pitchFamily="18" charset="0"/>
              </a:rPr>
              <a:t>结点靠近根</a:t>
            </a:r>
            <a:r>
              <a:rPr lang="en-US" altLang="zh-CN" sz="1600" dirty="0">
                <a:solidFill>
                  <a:srgbClr val="323244"/>
                </a:solidFill>
                <a:latin typeface="Times New Roman" panose="02020603050405020304" pitchFamily="18" charset="0"/>
              </a:rPr>
              <a:t>.</a:t>
            </a:r>
            <a:endParaRPr lang="en-US" altLang="zh-CN" sz="1600" dirty="0">
              <a:solidFill>
                <a:srgbClr val="323244"/>
              </a:solidFill>
              <a:latin typeface="隶书" panose="02010509060101010101" pitchFamily="49" charset="-122"/>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0474"/>
                                        </p:tgtEl>
                                        <p:attrNameLst>
                                          <p:attrName>style.visibility</p:attrName>
                                        </p:attrNameLst>
                                      </p:cBhvr>
                                      <p:to>
                                        <p:strVal val="visible"/>
                                      </p:to>
                                    </p:set>
                                    <p:animEffect transition="in" filter="wipe(down)">
                                      <p:cBhvr>
                                        <p:cTn id="7" dur="500"/>
                                        <p:tgtEl>
                                          <p:spTgt spid="1904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0513"/>
                                        </p:tgtEl>
                                        <p:attrNameLst>
                                          <p:attrName>style.visibility</p:attrName>
                                        </p:attrNameLst>
                                      </p:cBhvr>
                                      <p:to>
                                        <p:strVal val="visible"/>
                                      </p:to>
                                    </p:set>
                                    <p:animEffect transition="in" filter="wipe(down)">
                                      <p:cBhvr>
                                        <p:cTn id="10" dur="500"/>
                                        <p:tgtEl>
                                          <p:spTgt spid="19051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P spid="190513" grpId="0" animBg="1"/>
      <p:bldP spid="51" grpId="0" animBg="1"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23392" y="-10117"/>
            <a:ext cx="5976937" cy="771525"/>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idx="1"/>
          </p:nvPr>
        </p:nvSpPr>
        <p:spPr>
          <a:xfrm>
            <a:off x="2203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
        <p:nvSpPr>
          <p:cNvPr id="4" name="Line 2"/>
          <p:cNvSpPr>
            <a:spLocks noChangeShapeType="1"/>
          </p:cNvSpPr>
          <p:nvPr/>
        </p:nvSpPr>
        <p:spPr bwMode="auto">
          <a:xfrm flipH="1">
            <a:off x="4664224" y="39823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flipH="1">
            <a:off x="5197624" y="45919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
          <p:cNvSpPr>
            <a:spLocks noChangeShapeType="1"/>
          </p:cNvSpPr>
          <p:nvPr/>
        </p:nvSpPr>
        <p:spPr bwMode="auto">
          <a:xfrm flipH="1">
            <a:off x="5654824" y="52015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18"/>
          <p:cNvSpPr>
            <a:spLocks noChangeShapeType="1"/>
          </p:cNvSpPr>
          <p:nvPr/>
        </p:nvSpPr>
        <p:spPr bwMode="auto">
          <a:xfrm>
            <a:off x="5197624" y="3829966"/>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9"/>
          <p:cNvSpPr>
            <a:spLocks noChangeArrowheads="1"/>
          </p:cNvSpPr>
          <p:nvPr/>
        </p:nvSpPr>
        <p:spPr bwMode="auto">
          <a:xfrm>
            <a:off x="4969024" y="36775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Oval 20"/>
          <p:cNvSpPr>
            <a:spLocks noChangeArrowheads="1"/>
          </p:cNvSpPr>
          <p:nvPr/>
        </p:nvSpPr>
        <p:spPr bwMode="auto">
          <a:xfrm>
            <a:off x="58834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 name="Oval 21"/>
          <p:cNvSpPr>
            <a:spLocks noChangeArrowheads="1"/>
          </p:cNvSpPr>
          <p:nvPr/>
        </p:nvSpPr>
        <p:spPr bwMode="auto">
          <a:xfrm>
            <a:off x="54262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 name="Oval 22"/>
          <p:cNvSpPr>
            <a:spLocks noChangeArrowheads="1"/>
          </p:cNvSpPr>
          <p:nvPr/>
        </p:nvSpPr>
        <p:spPr bwMode="auto">
          <a:xfrm>
            <a:off x="62644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 name="Oval 23"/>
          <p:cNvSpPr>
            <a:spLocks noChangeArrowheads="1"/>
          </p:cNvSpPr>
          <p:nvPr/>
        </p:nvSpPr>
        <p:spPr bwMode="auto">
          <a:xfrm>
            <a:off x="45118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 name="Oval 24"/>
          <p:cNvSpPr>
            <a:spLocks noChangeArrowheads="1"/>
          </p:cNvSpPr>
          <p:nvPr/>
        </p:nvSpPr>
        <p:spPr bwMode="auto">
          <a:xfrm>
            <a:off x="54262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 name="Oval 25"/>
          <p:cNvSpPr>
            <a:spLocks noChangeArrowheads="1"/>
          </p:cNvSpPr>
          <p:nvPr/>
        </p:nvSpPr>
        <p:spPr bwMode="auto">
          <a:xfrm>
            <a:off x="49690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 name="Text Box 39"/>
          <p:cNvSpPr txBox="1">
            <a:spLocks noChangeArrowheads="1"/>
          </p:cNvSpPr>
          <p:nvPr/>
        </p:nvSpPr>
        <p:spPr bwMode="auto">
          <a:xfrm>
            <a:off x="544527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6" name="Text Box 42"/>
          <p:cNvSpPr txBox="1">
            <a:spLocks noChangeArrowheads="1"/>
          </p:cNvSpPr>
          <p:nvPr/>
        </p:nvSpPr>
        <p:spPr bwMode="auto">
          <a:xfrm>
            <a:off x="626442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7" name="Text Box 45"/>
          <p:cNvSpPr txBox="1">
            <a:spLocks noChangeArrowheads="1"/>
          </p:cNvSpPr>
          <p:nvPr/>
        </p:nvSpPr>
        <p:spPr bwMode="auto">
          <a:xfrm>
            <a:off x="4988074" y="48205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8" name="Text Box 47"/>
          <p:cNvSpPr txBox="1">
            <a:spLocks noChangeArrowheads="1"/>
          </p:cNvSpPr>
          <p:nvPr/>
        </p:nvSpPr>
        <p:spPr bwMode="auto">
          <a:xfrm>
            <a:off x="4530874" y="422525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idx="1"/>
          </p:nvPr>
        </p:nvSpPr>
        <p:spPr>
          <a:xfrm>
            <a:off x="910222" y="1008402"/>
            <a:ext cx="10873208" cy="2341563"/>
          </a:xfrm>
        </p:spPr>
        <p:txBody>
          <a:bodyPr>
            <a:normAutofit/>
          </a:bodyPr>
          <a:lstStyle/>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结点的层次</a:t>
            </a:r>
            <a:r>
              <a:rPr lang="zh-CN" altLang="en-US"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深度</a:t>
            </a:r>
            <a:r>
              <a:rPr lang="zh-CN" altLang="en-US" b="1" dirty="0">
                <a:latin typeface="Times New Roman" panose="02020603050405020304" pitchFamily="18" charset="0"/>
                <a:ea typeface="仿宋_GB2312" pitchFamily="49" charset="-122"/>
              </a:rPr>
              <a:t>：结点的深度即为结点的层次；离根最远结点的层次即为</a:t>
            </a:r>
            <a:r>
              <a:rPr lang="zh-CN" altLang="en-US" b="1" dirty="0">
                <a:solidFill>
                  <a:schemeClr val="tx2"/>
                </a:solidFill>
                <a:latin typeface="Times New Roman" panose="02020603050405020304" pitchFamily="18" charset="0"/>
                <a:ea typeface="仿宋_GB2312" pitchFamily="49" charset="-122"/>
              </a:rPr>
              <a:t>树的深度</a:t>
            </a:r>
            <a:r>
              <a:rPr lang="zh-CN" altLang="en-US"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2312989" y="3030538"/>
            <a:ext cx="7996237" cy="3082924"/>
            <a:chOff x="816" y="1592"/>
            <a:chExt cx="5037" cy="1942"/>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8328248" y="3323433"/>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10272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68272" y="847366"/>
            <a:ext cx="9083777" cy="65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609600" indent="-609600">
              <a:buNone/>
            </a:pPr>
            <a:r>
              <a:rPr lang="zh-CN" altLang="en-US" dirty="0">
                <a:solidFill>
                  <a:schemeClr val="tx1"/>
                </a:solidFill>
                <a:latin typeface="Times New Roman" pitchFamily="18" charset="0"/>
              </a:rPr>
              <a:t>例：给定</a:t>
            </a:r>
            <a:r>
              <a:rPr lang="en-US" altLang="zh-CN" dirty="0">
                <a:solidFill>
                  <a:schemeClr val="tx1"/>
                </a:solidFill>
                <a:latin typeface="Times New Roman" pitchFamily="18" charset="0"/>
              </a:rPr>
              <a:t>5</a:t>
            </a:r>
            <a:r>
              <a:rPr lang="zh-CN" altLang="en-US" dirty="0">
                <a:solidFill>
                  <a:schemeClr val="tx1"/>
                </a:solidFill>
                <a:latin typeface="Times New Roman" pitchFamily="18" charset="0"/>
              </a:rPr>
              <a:t>个结点，对应的权值为</a:t>
            </a:r>
            <a:r>
              <a:rPr lang="en-US" altLang="zh-CN" dirty="0">
                <a:solidFill>
                  <a:schemeClr val="tx1"/>
                </a:solidFill>
                <a:latin typeface="Times New Roman" pitchFamily="18" charset="0"/>
              </a:rPr>
              <a:t>{2, 4, 5, 7, 8}</a:t>
            </a:r>
          </a:p>
          <a:p>
            <a:pPr marL="609600" indent="-609600">
              <a:buNone/>
            </a:pPr>
            <a:endParaRPr lang="en-US" altLang="zh-CN" sz="900" dirty="0">
              <a:solidFill>
                <a:schemeClr val="tx1"/>
              </a:solidFill>
              <a:latin typeface="Times New Roman" pitchFamily="18" charset="0"/>
            </a:endParaRPr>
          </a:p>
        </p:txBody>
      </p:sp>
      <p:grpSp>
        <p:nvGrpSpPr>
          <p:cNvPr id="5" name="Group 4"/>
          <p:cNvGrpSpPr>
            <a:grpSpLocks/>
          </p:cNvGrpSpPr>
          <p:nvPr/>
        </p:nvGrpSpPr>
        <p:grpSpPr bwMode="auto">
          <a:xfrm>
            <a:off x="3323900" y="1647304"/>
            <a:ext cx="2844394" cy="648618"/>
            <a:chOff x="3226" y="11691"/>
            <a:chExt cx="2845" cy="471"/>
          </a:xfrm>
        </p:grpSpPr>
        <p:sp>
          <p:nvSpPr>
            <p:cNvPr id="6" name="Text Box 5"/>
            <p:cNvSpPr txBox="1">
              <a:spLocks noChangeArrowheads="1"/>
            </p:cNvSpPr>
            <p:nvPr/>
          </p:nvSpPr>
          <p:spPr bwMode="auto">
            <a:xfrm>
              <a:off x="324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 name="Text Box 6"/>
            <p:cNvSpPr txBox="1">
              <a:spLocks noChangeArrowheads="1"/>
            </p:cNvSpPr>
            <p:nvPr/>
          </p:nvSpPr>
          <p:spPr bwMode="auto">
            <a:xfrm>
              <a:off x="3226"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8" name="Text Box 7"/>
            <p:cNvSpPr txBox="1">
              <a:spLocks noChangeArrowheads="1"/>
            </p:cNvSpPr>
            <p:nvPr/>
          </p:nvSpPr>
          <p:spPr bwMode="auto">
            <a:xfrm>
              <a:off x="381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 name="Text Box 8"/>
            <p:cNvSpPr txBox="1">
              <a:spLocks noChangeArrowheads="1"/>
            </p:cNvSpPr>
            <p:nvPr/>
          </p:nvSpPr>
          <p:spPr bwMode="auto">
            <a:xfrm>
              <a:off x="3802"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sp>
          <p:nvSpPr>
            <p:cNvPr id="10" name="Text Box 9"/>
            <p:cNvSpPr txBox="1">
              <a:spLocks noChangeArrowheads="1"/>
            </p:cNvSpPr>
            <p:nvPr/>
          </p:nvSpPr>
          <p:spPr bwMode="auto">
            <a:xfrm>
              <a:off x="438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 name="Text Box 10"/>
            <p:cNvSpPr txBox="1">
              <a:spLocks noChangeArrowheads="1"/>
            </p:cNvSpPr>
            <p:nvPr/>
          </p:nvSpPr>
          <p:spPr bwMode="auto">
            <a:xfrm>
              <a:off x="4378"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12" name="Text Box 11"/>
            <p:cNvSpPr txBox="1">
              <a:spLocks noChangeArrowheads="1"/>
            </p:cNvSpPr>
            <p:nvPr/>
          </p:nvSpPr>
          <p:spPr bwMode="auto">
            <a:xfrm>
              <a:off x="495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3" name="Text Box 12"/>
            <p:cNvSpPr txBox="1">
              <a:spLocks noChangeArrowheads="1"/>
            </p:cNvSpPr>
            <p:nvPr/>
          </p:nvSpPr>
          <p:spPr bwMode="auto">
            <a:xfrm>
              <a:off x="4955"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4" name="Text Box 13"/>
            <p:cNvSpPr txBox="1">
              <a:spLocks noChangeArrowheads="1"/>
            </p:cNvSpPr>
            <p:nvPr/>
          </p:nvSpPr>
          <p:spPr bwMode="auto">
            <a:xfrm>
              <a:off x="5520" y="11744"/>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5" name="Text Box 14"/>
            <p:cNvSpPr txBox="1">
              <a:spLocks noChangeArrowheads="1"/>
            </p:cNvSpPr>
            <p:nvPr/>
          </p:nvSpPr>
          <p:spPr bwMode="auto">
            <a:xfrm>
              <a:off x="5531" y="1169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grpSp>
      <p:sp>
        <p:nvSpPr>
          <p:cNvPr id="16" name="Text Box 15"/>
          <p:cNvSpPr txBox="1">
            <a:spLocks noChangeArrowheads="1"/>
          </p:cNvSpPr>
          <p:nvPr/>
        </p:nvSpPr>
        <p:spPr bwMode="auto">
          <a:xfrm>
            <a:off x="1631504" y="270880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第二步：</a:t>
            </a:r>
            <a:r>
              <a:rPr lang="zh-CN" altLang="en-US" sz="2800" dirty="0">
                <a:latin typeface="Tahoma" pitchFamily="34" charset="0"/>
              </a:rPr>
              <a:t> </a:t>
            </a:r>
          </a:p>
        </p:txBody>
      </p:sp>
      <p:grpSp>
        <p:nvGrpSpPr>
          <p:cNvPr id="17" name="Group 52"/>
          <p:cNvGrpSpPr>
            <a:grpSpLocks/>
          </p:cNvGrpSpPr>
          <p:nvPr/>
        </p:nvGrpSpPr>
        <p:grpSpPr bwMode="auto">
          <a:xfrm>
            <a:off x="3328543" y="2727970"/>
            <a:ext cx="2479676" cy="1390650"/>
            <a:chOff x="1645" y="1615"/>
            <a:chExt cx="1562" cy="876"/>
          </a:xfrm>
        </p:grpSpPr>
        <p:sp>
          <p:nvSpPr>
            <p:cNvPr id="18" name="Text Box 17"/>
            <p:cNvSpPr txBox="1">
              <a:spLocks noChangeArrowheads="1"/>
            </p:cNvSpPr>
            <p:nvPr/>
          </p:nvSpPr>
          <p:spPr bwMode="auto">
            <a:xfrm>
              <a:off x="1645" y="167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9" name="Text Box 18"/>
            <p:cNvSpPr txBox="1">
              <a:spLocks noChangeArrowheads="1"/>
            </p:cNvSpPr>
            <p:nvPr/>
          </p:nvSpPr>
          <p:spPr bwMode="auto">
            <a:xfrm>
              <a:off x="1658"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20" name="Oval 19"/>
            <p:cNvSpPr>
              <a:spLocks noChangeArrowheads="1"/>
            </p:cNvSpPr>
            <p:nvPr/>
          </p:nvSpPr>
          <p:spPr bwMode="auto">
            <a:xfrm>
              <a:off x="2021" y="1653"/>
              <a:ext cx="246" cy="30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1" name="Text Box 20"/>
            <p:cNvSpPr txBox="1">
              <a:spLocks noChangeArrowheads="1"/>
            </p:cNvSpPr>
            <p:nvPr/>
          </p:nvSpPr>
          <p:spPr bwMode="auto">
            <a:xfrm>
              <a:off x="2011" y="1627"/>
              <a:ext cx="369"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22" name="Text Box 21"/>
            <p:cNvSpPr txBox="1">
              <a:spLocks noChangeArrowheads="1"/>
            </p:cNvSpPr>
            <p:nvPr/>
          </p:nvSpPr>
          <p:spPr bwMode="auto">
            <a:xfrm>
              <a:off x="2436" y="1675"/>
              <a:ext cx="245"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3" name="Text Box 22"/>
            <p:cNvSpPr txBox="1">
              <a:spLocks noChangeArrowheads="1"/>
            </p:cNvSpPr>
            <p:nvPr/>
          </p:nvSpPr>
          <p:spPr bwMode="auto">
            <a:xfrm>
              <a:off x="2436"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24" name="Text Box 23"/>
            <p:cNvSpPr txBox="1">
              <a:spLocks noChangeArrowheads="1"/>
            </p:cNvSpPr>
            <p:nvPr/>
          </p:nvSpPr>
          <p:spPr bwMode="auto">
            <a:xfrm>
              <a:off x="2820" y="1666"/>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5" name="Text Box 24"/>
            <p:cNvSpPr txBox="1">
              <a:spLocks noChangeArrowheads="1"/>
            </p:cNvSpPr>
            <p:nvPr/>
          </p:nvSpPr>
          <p:spPr bwMode="auto">
            <a:xfrm>
              <a:off x="2838" y="1615"/>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26" name="Line 25"/>
            <p:cNvSpPr>
              <a:spLocks noChangeShapeType="1"/>
            </p:cNvSpPr>
            <p:nvPr/>
          </p:nvSpPr>
          <p:spPr bwMode="auto">
            <a:xfrm flipH="1">
              <a:off x="1796" y="1880"/>
              <a:ext cx="24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2257" y="1892"/>
              <a:ext cx="245"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1691" y="213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9" name="Text Box 28"/>
            <p:cNvSpPr txBox="1">
              <a:spLocks noChangeArrowheads="1"/>
            </p:cNvSpPr>
            <p:nvPr/>
          </p:nvSpPr>
          <p:spPr bwMode="auto">
            <a:xfrm>
              <a:off x="1710" y="2081"/>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30" name="Text Box 29"/>
            <p:cNvSpPr txBox="1">
              <a:spLocks noChangeArrowheads="1"/>
            </p:cNvSpPr>
            <p:nvPr/>
          </p:nvSpPr>
          <p:spPr bwMode="auto">
            <a:xfrm>
              <a:off x="2328" y="2145"/>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1" name="Text Box 30"/>
            <p:cNvSpPr txBox="1">
              <a:spLocks noChangeArrowheads="1"/>
            </p:cNvSpPr>
            <p:nvPr/>
          </p:nvSpPr>
          <p:spPr bwMode="auto">
            <a:xfrm>
              <a:off x="2308" y="2094"/>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32" name="Text Box 31"/>
          <p:cNvSpPr txBox="1">
            <a:spLocks noChangeArrowheads="1"/>
          </p:cNvSpPr>
          <p:nvPr/>
        </p:nvSpPr>
        <p:spPr bwMode="auto">
          <a:xfrm>
            <a:off x="1631504" y="4513114"/>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第三步：</a:t>
            </a:r>
            <a:r>
              <a:rPr lang="zh-CN" altLang="en-US" sz="2400" dirty="0">
                <a:latin typeface="Tahoma" pitchFamily="34" charset="0"/>
              </a:rPr>
              <a:t> </a:t>
            </a:r>
          </a:p>
        </p:txBody>
      </p:sp>
      <p:grpSp>
        <p:nvGrpSpPr>
          <p:cNvPr id="33" name="Group 53"/>
          <p:cNvGrpSpPr>
            <a:grpSpLocks/>
          </p:cNvGrpSpPr>
          <p:nvPr/>
        </p:nvGrpSpPr>
        <p:grpSpPr bwMode="auto">
          <a:xfrm>
            <a:off x="3342829" y="4559002"/>
            <a:ext cx="3024188" cy="2038350"/>
            <a:chOff x="1654" y="2784"/>
            <a:chExt cx="1905" cy="1284"/>
          </a:xfrm>
        </p:grpSpPr>
        <p:sp>
          <p:nvSpPr>
            <p:cNvPr id="34" name="Text Box 33"/>
            <p:cNvSpPr txBox="1">
              <a:spLocks noChangeArrowheads="1"/>
            </p:cNvSpPr>
            <p:nvPr/>
          </p:nvSpPr>
          <p:spPr bwMode="auto">
            <a:xfrm>
              <a:off x="1654" y="283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5" name="Text Box 34"/>
            <p:cNvSpPr txBox="1">
              <a:spLocks noChangeArrowheads="1"/>
            </p:cNvSpPr>
            <p:nvPr/>
          </p:nvSpPr>
          <p:spPr bwMode="auto">
            <a:xfrm>
              <a:off x="1679" y="2784"/>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36" name="Text Box 35"/>
            <p:cNvSpPr txBox="1">
              <a:spLocks noChangeArrowheads="1"/>
            </p:cNvSpPr>
            <p:nvPr/>
          </p:nvSpPr>
          <p:spPr bwMode="auto">
            <a:xfrm>
              <a:off x="2070" y="2843"/>
              <a:ext cx="263" cy="24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7" name="Text Box 36"/>
            <p:cNvSpPr txBox="1">
              <a:spLocks noChangeArrowheads="1"/>
            </p:cNvSpPr>
            <p:nvPr/>
          </p:nvSpPr>
          <p:spPr bwMode="auto">
            <a:xfrm>
              <a:off x="2087"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38" name="Oval 37"/>
            <p:cNvSpPr>
              <a:spLocks noChangeArrowheads="1"/>
            </p:cNvSpPr>
            <p:nvPr/>
          </p:nvSpPr>
          <p:spPr bwMode="auto">
            <a:xfrm>
              <a:off x="2464" y="2820"/>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9" name="Text Box 38"/>
            <p:cNvSpPr txBox="1">
              <a:spLocks noChangeArrowheads="1"/>
            </p:cNvSpPr>
            <p:nvPr/>
          </p:nvSpPr>
          <p:spPr bwMode="auto">
            <a:xfrm>
              <a:off x="2420"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40" name="Line 39"/>
            <p:cNvSpPr>
              <a:spLocks noChangeShapeType="1"/>
            </p:cNvSpPr>
            <p:nvPr/>
          </p:nvSpPr>
          <p:spPr bwMode="auto">
            <a:xfrm flipH="1">
              <a:off x="2245" y="3031"/>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2694" y="3043"/>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41"/>
            <p:cNvSpPr txBox="1">
              <a:spLocks noChangeArrowheads="1"/>
            </p:cNvSpPr>
            <p:nvPr/>
          </p:nvSpPr>
          <p:spPr bwMode="auto">
            <a:xfrm>
              <a:off x="2103" y="3286"/>
              <a:ext cx="262"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3" name="Text Box 42"/>
            <p:cNvSpPr txBox="1">
              <a:spLocks noChangeArrowheads="1"/>
            </p:cNvSpPr>
            <p:nvPr/>
          </p:nvSpPr>
          <p:spPr bwMode="auto">
            <a:xfrm>
              <a:off x="2118" y="3238"/>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44" name="Oval 43"/>
            <p:cNvSpPr>
              <a:spLocks noChangeArrowheads="1"/>
            </p:cNvSpPr>
            <p:nvPr/>
          </p:nvSpPr>
          <p:spPr bwMode="auto">
            <a:xfrm>
              <a:off x="2803" y="3291"/>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5" name="Text Box 44"/>
            <p:cNvSpPr txBox="1">
              <a:spLocks noChangeArrowheads="1"/>
            </p:cNvSpPr>
            <p:nvPr/>
          </p:nvSpPr>
          <p:spPr bwMode="auto">
            <a:xfrm>
              <a:off x="2812" y="3267"/>
              <a:ext cx="39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46" name="Line 45"/>
            <p:cNvSpPr>
              <a:spLocks noChangeShapeType="1"/>
            </p:cNvSpPr>
            <p:nvPr/>
          </p:nvSpPr>
          <p:spPr bwMode="auto">
            <a:xfrm flipH="1">
              <a:off x="2563" y="3509"/>
              <a:ext cx="262"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3055" y="3521"/>
              <a:ext cx="263"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Text Box 47"/>
            <p:cNvSpPr txBox="1">
              <a:spLocks noChangeArrowheads="1"/>
            </p:cNvSpPr>
            <p:nvPr/>
          </p:nvSpPr>
          <p:spPr bwMode="auto">
            <a:xfrm>
              <a:off x="2442" y="3745"/>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9" name="Text Box 48"/>
            <p:cNvSpPr txBox="1">
              <a:spLocks noChangeArrowheads="1"/>
            </p:cNvSpPr>
            <p:nvPr/>
          </p:nvSpPr>
          <p:spPr bwMode="auto">
            <a:xfrm>
              <a:off x="2450" y="3697"/>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50" name="Text Box 49"/>
            <p:cNvSpPr txBox="1">
              <a:spLocks noChangeArrowheads="1"/>
            </p:cNvSpPr>
            <p:nvPr/>
          </p:nvSpPr>
          <p:spPr bwMode="auto">
            <a:xfrm>
              <a:off x="3207" y="374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1" name="Text Box 50"/>
            <p:cNvSpPr txBox="1">
              <a:spLocks noChangeArrowheads="1"/>
            </p:cNvSpPr>
            <p:nvPr/>
          </p:nvSpPr>
          <p:spPr bwMode="auto">
            <a:xfrm>
              <a:off x="3207" y="3688"/>
              <a:ext cx="3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grpSp>
      <p:sp>
        <p:nvSpPr>
          <p:cNvPr id="53" name="Text Box 15"/>
          <p:cNvSpPr txBox="1">
            <a:spLocks noChangeArrowheads="1"/>
          </p:cNvSpPr>
          <p:nvPr/>
        </p:nvSpPr>
        <p:spPr bwMode="auto">
          <a:xfrm>
            <a:off x="1641513" y="162868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第一步：</a:t>
            </a:r>
            <a:r>
              <a:rPr lang="zh-CN" altLang="en-US" sz="2400" dirty="0">
                <a:latin typeface="Tahoma" pitchFamily="34" charset="0"/>
              </a:rPr>
              <a:t> </a:t>
            </a:r>
          </a:p>
        </p:txBody>
      </p:sp>
      <p:pic>
        <p:nvPicPr>
          <p:cNvPr id="54" name="图片 53"/>
          <p:cNvPicPr>
            <a:picLocks noChangeAspect="1"/>
          </p:cNvPicPr>
          <p:nvPr/>
        </p:nvPicPr>
        <p:blipFill>
          <a:blip r:embed="rId2"/>
          <a:stretch>
            <a:fillRect/>
          </a:stretch>
        </p:blipFill>
        <p:spPr>
          <a:xfrm>
            <a:off x="7250016" y="2204864"/>
            <a:ext cx="4678632" cy="3554008"/>
          </a:xfrm>
          <a:prstGeom prst="rect">
            <a:avLst/>
          </a:prstGeom>
          <a:ln>
            <a:noFill/>
          </a:ln>
        </p:spPr>
      </p:pic>
      <p:sp>
        <p:nvSpPr>
          <p:cNvPr id="57" name="Rectangle 2"/>
          <p:cNvSpPr>
            <a:spLocks noGrp="1" noChangeArrowheads="1"/>
          </p:cNvSpPr>
          <p:nvPr>
            <p:ph type="title"/>
          </p:nvPr>
        </p:nvSpPr>
        <p:spPr bwMode="auto">
          <a:xfrm>
            <a:off x="797272" y="101503"/>
            <a:ext cx="5508625" cy="56098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8" name="矩形 57"/>
          <p:cNvSpPr/>
          <p:nvPr/>
        </p:nvSpPr>
        <p:spPr>
          <a:xfrm>
            <a:off x="8164687" y="2703526"/>
            <a:ext cx="3266132" cy="2806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9" name="矩形 58"/>
          <p:cNvSpPr/>
          <p:nvPr/>
        </p:nvSpPr>
        <p:spPr>
          <a:xfrm>
            <a:off x="7730929" y="3220872"/>
            <a:ext cx="4106166" cy="4788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257219" y="3945446"/>
            <a:ext cx="3024336" cy="502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2917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0"/>
                            </p:stCondLst>
                            <p:childTnLst>
                              <p:par>
                                <p:cTn id="14" presetID="7" presetClass="emph" presetSubtype="2" fill="hold" nodeType="afterEffect">
                                  <p:stCondLst>
                                    <p:cond delay="250"/>
                                  </p:stCondLst>
                                  <p:childTnLst>
                                    <p:animClr clrSpc="rgb" dir="cw">
                                      <p:cBhvr>
                                        <p:cTn id="15" dur="250" fill="hold"/>
                                        <p:tgtEl>
                                          <p:spTgt spid="58"/>
                                        </p:tgtEl>
                                        <p:attrNameLst>
                                          <p:attrName>stroke.color</p:attrName>
                                        </p:attrNameLst>
                                      </p:cBhvr>
                                      <p:to>
                                        <a:srgbClr val="000000"/>
                                      </p:to>
                                    </p:animClr>
                                    <p:set>
                                      <p:cBhvr>
                                        <p:cTn id="16" dur="250" fill="hold"/>
                                        <p:tgtEl>
                                          <p:spTgt spid="58"/>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250"/>
                                  </p:stCondLst>
                                  <p:childTnLst>
                                    <p:set>
                                      <p:cBhvr>
                                        <p:cTn id="23" dur="1" fill="hold">
                                          <p:stCondLst>
                                            <p:cond delay="249"/>
                                          </p:stCondLst>
                                        </p:cTn>
                                        <p:tgtEl>
                                          <p:spTgt spid="6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53" grpId="0"/>
      <p:bldP spid="58" grpId="0" animBg="1"/>
      <p:bldP spid="59" grpId="0" animBg="1"/>
      <p:bldP spid="60"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019" y="-46132"/>
            <a:ext cx="1386838" cy="1386838"/>
          </a:xfrm>
          <a:prstGeom prst="rect">
            <a:avLst/>
          </a:prstGeom>
        </p:spPr>
      </p:pic>
      <p:pic>
        <p:nvPicPr>
          <p:cNvPr id="54" name="图片 53"/>
          <p:cNvPicPr>
            <a:picLocks noChangeAspect="1"/>
          </p:cNvPicPr>
          <p:nvPr/>
        </p:nvPicPr>
        <p:blipFill>
          <a:blip r:embed="rId3"/>
          <a:stretch>
            <a:fillRect/>
          </a:stretch>
        </p:blipFill>
        <p:spPr>
          <a:xfrm>
            <a:off x="7394032" y="2467280"/>
            <a:ext cx="4678632" cy="3554008"/>
          </a:xfrm>
          <a:prstGeom prst="rect">
            <a:avLst/>
          </a:prstGeom>
          <a:ln>
            <a:noFill/>
          </a:ln>
        </p:spPr>
      </p:pic>
      <p:sp>
        <p:nvSpPr>
          <p:cNvPr id="57" name="Rectangle 2"/>
          <p:cNvSpPr>
            <a:spLocks noGrp="1" noChangeArrowheads="1"/>
          </p:cNvSpPr>
          <p:nvPr>
            <p:ph type="title"/>
          </p:nvPr>
        </p:nvSpPr>
        <p:spPr bwMode="auto">
          <a:xfrm>
            <a:off x="872112" y="45442"/>
            <a:ext cx="5508625" cy="62949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9" name="矩形 58"/>
          <p:cNvSpPr/>
          <p:nvPr/>
        </p:nvSpPr>
        <p:spPr>
          <a:xfrm>
            <a:off x="7874945" y="3465216"/>
            <a:ext cx="4106166" cy="4968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401235" y="4205554"/>
            <a:ext cx="3024336" cy="475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Rectangle 3"/>
          <p:cNvSpPr txBox="1">
            <a:spLocks noChangeArrowheads="1"/>
          </p:cNvSpPr>
          <p:nvPr/>
        </p:nvSpPr>
        <p:spPr bwMode="auto">
          <a:xfrm>
            <a:off x="1631505" y="1124744"/>
            <a:ext cx="17129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Tx/>
              <a:buNone/>
            </a:pPr>
            <a:r>
              <a:rPr lang="zh-CN" altLang="en-US" b="0" dirty="0">
                <a:solidFill>
                  <a:schemeClr val="tx1"/>
                </a:solidFill>
                <a:latin typeface="宋体" panose="02010600030101010101" pitchFamily="2" charset="-122"/>
                <a:ea typeface="宋体" panose="02010600030101010101" pitchFamily="2" charset="-122"/>
              </a:rPr>
              <a:t>第四步：</a:t>
            </a:r>
          </a:p>
        </p:txBody>
      </p:sp>
      <p:grpSp>
        <p:nvGrpSpPr>
          <p:cNvPr id="62" name="Group 102"/>
          <p:cNvGrpSpPr>
            <a:grpSpLocks/>
          </p:cNvGrpSpPr>
          <p:nvPr/>
        </p:nvGrpSpPr>
        <p:grpSpPr bwMode="auto">
          <a:xfrm>
            <a:off x="2999656" y="1196753"/>
            <a:ext cx="3714750" cy="1914525"/>
            <a:chOff x="1536" y="330"/>
            <a:chExt cx="2340" cy="1206"/>
          </a:xfrm>
        </p:grpSpPr>
        <p:sp>
          <p:nvSpPr>
            <p:cNvPr id="63" name="Oval 51"/>
            <p:cNvSpPr>
              <a:spLocks noChangeArrowheads="1"/>
            </p:cNvSpPr>
            <p:nvPr/>
          </p:nvSpPr>
          <p:spPr bwMode="auto">
            <a:xfrm>
              <a:off x="1898"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64" name="Text Box 52"/>
            <p:cNvSpPr txBox="1">
              <a:spLocks noChangeArrowheads="1"/>
            </p:cNvSpPr>
            <p:nvPr/>
          </p:nvSpPr>
          <p:spPr bwMode="auto">
            <a:xfrm>
              <a:off x="1857"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65" name="Line 53"/>
            <p:cNvSpPr>
              <a:spLocks noChangeShapeType="1"/>
            </p:cNvSpPr>
            <p:nvPr/>
          </p:nvSpPr>
          <p:spPr bwMode="auto">
            <a:xfrm flipH="1">
              <a:off x="1671"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4"/>
            <p:cNvSpPr>
              <a:spLocks noChangeShapeType="1"/>
            </p:cNvSpPr>
            <p:nvPr/>
          </p:nvSpPr>
          <p:spPr bwMode="auto">
            <a:xfrm>
              <a:off x="2136" y="587"/>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55"/>
            <p:cNvSpPr txBox="1">
              <a:spLocks noChangeArrowheads="1"/>
            </p:cNvSpPr>
            <p:nvPr/>
          </p:nvSpPr>
          <p:spPr bwMode="auto">
            <a:xfrm>
              <a:off x="1557"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68" name="Text Box 56"/>
            <p:cNvSpPr txBox="1">
              <a:spLocks noChangeArrowheads="1"/>
            </p:cNvSpPr>
            <p:nvPr/>
          </p:nvSpPr>
          <p:spPr bwMode="auto">
            <a:xfrm>
              <a:off x="1536"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69" name="Oval 57"/>
            <p:cNvSpPr>
              <a:spLocks noChangeArrowheads="1"/>
            </p:cNvSpPr>
            <p:nvPr/>
          </p:nvSpPr>
          <p:spPr bwMode="auto">
            <a:xfrm>
              <a:off x="2219" y="808"/>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0" name="Text Box 58"/>
            <p:cNvSpPr txBox="1">
              <a:spLocks noChangeArrowheads="1"/>
            </p:cNvSpPr>
            <p:nvPr/>
          </p:nvSpPr>
          <p:spPr bwMode="auto">
            <a:xfrm>
              <a:off x="2209" y="785"/>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71" name="Line 59"/>
            <p:cNvSpPr>
              <a:spLocks noChangeShapeType="1"/>
            </p:cNvSpPr>
            <p:nvPr/>
          </p:nvSpPr>
          <p:spPr bwMode="auto">
            <a:xfrm flipH="1">
              <a:off x="1992" y="99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0"/>
            <p:cNvSpPr>
              <a:spLocks noChangeShapeType="1"/>
            </p:cNvSpPr>
            <p:nvPr/>
          </p:nvSpPr>
          <p:spPr bwMode="auto">
            <a:xfrm>
              <a:off x="2457" y="996"/>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61"/>
            <p:cNvSpPr txBox="1">
              <a:spLocks noChangeArrowheads="1"/>
            </p:cNvSpPr>
            <p:nvPr/>
          </p:nvSpPr>
          <p:spPr bwMode="auto">
            <a:xfrm>
              <a:off x="1878" y="121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4" name="Text Box 62"/>
            <p:cNvSpPr txBox="1">
              <a:spLocks noChangeArrowheads="1"/>
            </p:cNvSpPr>
            <p:nvPr/>
          </p:nvSpPr>
          <p:spPr bwMode="auto">
            <a:xfrm>
              <a:off x="1857" y="1166"/>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75" name="Text Box 63"/>
            <p:cNvSpPr txBox="1">
              <a:spLocks noChangeArrowheads="1"/>
            </p:cNvSpPr>
            <p:nvPr/>
          </p:nvSpPr>
          <p:spPr bwMode="auto">
            <a:xfrm>
              <a:off x="2530" y="1224"/>
              <a:ext cx="248" cy="23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6" name="Text Box 64"/>
            <p:cNvSpPr txBox="1">
              <a:spLocks noChangeArrowheads="1"/>
            </p:cNvSpPr>
            <p:nvPr/>
          </p:nvSpPr>
          <p:spPr bwMode="auto">
            <a:xfrm>
              <a:off x="2509" y="1178"/>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77" name="Oval 65"/>
            <p:cNvSpPr>
              <a:spLocks noChangeArrowheads="1"/>
            </p:cNvSpPr>
            <p:nvPr/>
          </p:nvSpPr>
          <p:spPr bwMode="auto">
            <a:xfrm>
              <a:off x="3200"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8" name="Text Box 66"/>
            <p:cNvSpPr txBox="1">
              <a:spLocks noChangeArrowheads="1"/>
            </p:cNvSpPr>
            <p:nvPr/>
          </p:nvSpPr>
          <p:spPr bwMode="auto">
            <a:xfrm>
              <a:off x="3172"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79" name="Line 67"/>
            <p:cNvSpPr>
              <a:spLocks noChangeShapeType="1"/>
            </p:cNvSpPr>
            <p:nvPr/>
          </p:nvSpPr>
          <p:spPr bwMode="auto">
            <a:xfrm flipH="1">
              <a:off x="2973" y="564"/>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8"/>
            <p:cNvSpPr>
              <a:spLocks noChangeShapeType="1"/>
            </p:cNvSpPr>
            <p:nvPr/>
          </p:nvSpPr>
          <p:spPr bwMode="auto">
            <a:xfrm>
              <a:off x="3439"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69"/>
            <p:cNvSpPr txBox="1">
              <a:spLocks noChangeArrowheads="1"/>
            </p:cNvSpPr>
            <p:nvPr/>
          </p:nvSpPr>
          <p:spPr bwMode="auto">
            <a:xfrm>
              <a:off x="2859" y="79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2" name="Text Box 70"/>
            <p:cNvSpPr txBox="1">
              <a:spLocks noChangeArrowheads="1"/>
            </p:cNvSpPr>
            <p:nvPr/>
          </p:nvSpPr>
          <p:spPr bwMode="auto">
            <a:xfrm>
              <a:off x="2851" y="746"/>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83" name="Text Box 71"/>
            <p:cNvSpPr txBox="1">
              <a:spLocks noChangeArrowheads="1"/>
            </p:cNvSpPr>
            <p:nvPr/>
          </p:nvSpPr>
          <p:spPr bwMode="auto">
            <a:xfrm>
              <a:off x="3511"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4" name="Text Box 72"/>
            <p:cNvSpPr txBox="1">
              <a:spLocks noChangeArrowheads="1"/>
            </p:cNvSpPr>
            <p:nvPr/>
          </p:nvSpPr>
          <p:spPr bwMode="auto">
            <a:xfrm>
              <a:off x="3503"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grpSp>
      <p:sp>
        <p:nvSpPr>
          <p:cNvPr id="85" name="Text Box 73"/>
          <p:cNvSpPr txBox="1">
            <a:spLocks noChangeArrowheads="1"/>
          </p:cNvSpPr>
          <p:nvPr/>
        </p:nvSpPr>
        <p:spPr bwMode="auto">
          <a:xfrm>
            <a:off x="1561493" y="3284984"/>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宋体" panose="02010600030101010101" pitchFamily="2" charset="-122"/>
                <a:ea typeface="宋体" panose="02010600030101010101" pitchFamily="2" charset="-122"/>
              </a:rPr>
              <a:t>第五步： </a:t>
            </a:r>
          </a:p>
        </p:txBody>
      </p:sp>
      <p:grpSp>
        <p:nvGrpSpPr>
          <p:cNvPr id="86" name="Group 103"/>
          <p:cNvGrpSpPr>
            <a:grpSpLocks/>
          </p:cNvGrpSpPr>
          <p:nvPr/>
        </p:nvGrpSpPr>
        <p:grpSpPr bwMode="auto">
          <a:xfrm>
            <a:off x="2514600" y="3308176"/>
            <a:ext cx="3581400" cy="2819400"/>
            <a:chOff x="1248" y="1776"/>
            <a:chExt cx="2256" cy="1776"/>
          </a:xfrm>
        </p:grpSpPr>
        <p:sp>
          <p:nvSpPr>
            <p:cNvPr id="87" name="Oval 75"/>
            <p:cNvSpPr>
              <a:spLocks noChangeArrowheads="1"/>
            </p:cNvSpPr>
            <p:nvPr/>
          </p:nvSpPr>
          <p:spPr bwMode="auto">
            <a:xfrm>
              <a:off x="2241" y="1812"/>
              <a:ext cx="270"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88" name="Text Box 76"/>
            <p:cNvSpPr txBox="1">
              <a:spLocks noChangeArrowheads="1"/>
            </p:cNvSpPr>
            <p:nvPr/>
          </p:nvSpPr>
          <p:spPr bwMode="auto">
            <a:xfrm>
              <a:off x="2201" y="177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26</a:t>
              </a:r>
            </a:p>
          </p:txBody>
        </p:sp>
        <p:sp>
          <p:nvSpPr>
            <p:cNvPr id="89" name="Line 77"/>
            <p:cNvSpPr>
              <a:spLocks noChangeShapeType="1"/>
            </p:cNvSpPr>
            <p:nvPr/>
          </p:nvSpPr>
          <p:spPr bwMode="auto">
            <a:xfrm>
              <a:off x="2489" y="2026"/>
              <a:ext cx="372" cy="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8"/>
            <p:cNvSpPr>
              <a:spLocks noChangeShapeType="1"/>
            </p:cNvSpPr>
            <p:nvPr/>
          </p:nvSpPr>
          <p:spPr bwMode="auto">
            <a:xfrm flipH="1">
              <a:off x="1846" y="2011"/>
              <a:ext cx="372" cy="3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Oval 79"/>
            <p:cNvSpPr>
              <a:spLocks noChangeArrowheads="1"/>
            </p:cNvSpPr>
            <p:nvPr/>
          </p:nvSpPr>
          <p:spPr bwMode="auto">
            <a:xfrm>
              <a:off x="1643" y="2299"/>
              <a:ext cx="271"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2" name="Text Box 80"/>
            <p:cNvSpPr txBox="1">
              <a:spLocks noChangeArrowheads="1"/>
            </p:cNvSpPr>
            <p:nvPr/>
          </p:nvSpPr>
          <p:spPr bwMode="auto">
            <a:xfrm>
              <a:off x="1598" y="2263"/>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93" name="Oval 81"/>
            <p:cNvSpPr>
              <a:spLocks noChangeArrowheads="1"/>
            </p:cNvSpPr>
            <p:nvPr/>
          </p:nvSpPr>
          <p:spPr bwMode="auto">
            <a:xfrm>
              <a:off x="2760" y="2324"/>
              <a:ext cx="270"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4" name="Text Box 82"/>
            <p:cNvSpPr txBox="1">
              <a:spLocks noChangeArrowheads="1"/>
            </p:cNvSpPr>
            <p:nvPr/>
          </p:nvSpPr>
          <p:spPr bwMode="auto">
            <a:xfrm>
              <a:off x="2714" y="228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95" name="Line 83"/>
            <p:cNvSpPr>
              <a:spLocks noChangeShapeType="1"/>
            </p:cNvSpPr>
            <p:nvPr/>
          </p:nvSpPr>
          <p:spPr bwMode="auto">
            <a:xfrm flipH="1">
              <a:off x="1395" y="2505"/>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84"/>
            <p:cNvSpPr>
              <a:spLocks noChangeShapeType="1"/>
            </p:cNvSpPr>
            <p:nvPr/>
          </p:nvSpPr>
          <p:spPr bwMode="auto">
            <a:xfrm>
              <a:off x="1902" y="2517"/>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85"/>
            <p:cNvSpPr txBox="1">
              <a:spLocks noChangeArrowheads="1"/>
            </p:cNvSpPr>
            <p:nvPr/>
          </p:nvSpPr>
          <p:spPr bwMode="auto">
            <a:xfrm>
              <a:off x="1271" y="2745"/>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8" name="Text Box 86"/>
            <p:cNvSpPr txBox="1">
              <a:spLocks noChangeArrowheads="1"/>
            </p:cNvSpPr>
            <p:nvPr/>
          </p:nvSpPr>
          <p:spPr bwMode="auto">
            <a:xfrm>
              <a:off x="1248" y="269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99" name="Oval 87"/>
            <p:cNvSpPr>
              <a:spLocks noChangeArrowheads="1"/>
            </p:cNvSpPr>
            <p:nvPr/>
          </p:nvSpPr>
          <p:spPr bwMode="auto">
            <a:xfrm>
              <a:off x="1992" y="2750"/>
              <a:ext cx="271"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00" name="Text Box 88"/>
            <p:cNvSpPr txBox="1">
              <a:spLocks noChangeArrowheads="1"/>
            </p:cNvSpPr>
            <p:nvPr/>
          </p:nvSpPr>
          <p:spPr bwMode="auto">
            <a:xfrm>
              <a:off x="1981" y="272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101" name="Line 89"/>
            <p:cNvSpPr>
              <a:spLocks noChangeShapeType="1"/>
            </p:cNvSpPr>
            <p:nvPr/>
          </p:nvSpPr>
          <p:spPr bwMode="auto">
            <a:xfrm flipH="1">
              <a:off x="2534" y="2563"/>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0"/>
            <p:cNvSpPr>
              <a:spLocks noChangeShapeType="1"/>
            </p:cNvSpPr>
            <p:nvPr/>
          </p:nvSpPr>
          <p:spPr bwMode="auto">
            <a:xfrm>
              <a:off x="3042" y="2576"/>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91"/>
            <p:cNvSpPr txBox="1">
              <a:spLocks noChangeArrowheads="1"/>
            </p:cNvSpPr>
            <p:nvPr/>
          </p:nvSpPr>
          <p:spPr bwMode="auto">
            <a:xfrm>
              <a:off x="2410" y="2803"/>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4" name="Text Box 92"/>
            <p:cNvSpPr txBox="1">
              <a:spLocks noChangeArrowheads="1"/>
            </p:cNvSpPr>
            <p:nvPr/>
          </p:nvSpPr>
          <p:spPr bwMode="auto">
            <a:xfrm>
              <a:off x="2387" y="2755"/>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105" name="Text Box 93"/>
            <p:cNvSpPr txBox="1">
              <a:spLocks noChangeArrowheads="1"/>
            </p:cNvSpPr>
            <p:nvPr/>
          </p:nvSpPr>
          <p:spPr bwMode="auto">
            <a:xfrm>
              <a:off x="3120" y="2815"/>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6" name="Text Box 94"/>
            <p:cNvSpPr txBox="1">
              <a:spLocks noChangeArrowheads="1"/>
            </p:cNvSpPr>
            <p:nvPr/>
          </p:nvSpPr>
          <p:spPr bwMode="auto">
            <a:xfrm>
              <a:off x="3098" y="276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sp>
          <p:nvSpPr>
            <p:cNvPr id="107" name="Line 95"/>
            <p:cNvSpPr>
              <a:spLocks noChangeShapeType="1"/>
            </p:cNvSpPr>
            <p:nvPr/>
          </p:nvSpPr>
          <p:spPr bwMode="auto">
            <a:xfrm flipH="1">
              <a:off x="1733" y="2970"/>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6"/>
            <p:cNvSpPr>
              <a:spLocks noChangeShapeType="1"/>
            </p:cNvSpPr>
            <p:nvPr/>
          </p:nvSpPr>
          <p:spPr bwMode="auto">
            <a:xfrm>
              <a:off x="2241" y="2983"/>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Text Box 97"/>
            <p:cNvSpPr txBox="1">
              <a:spLocks noChangeArrowheads="1"/>
            </p:cNvSpPr>
            <p:nvPr/>
          </p:nvSpPr>
          <p:spPr bwMode="auto">
            <a:xfrm>
              <a:off x="1609" y="3210"/>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0" name="Text Box 98"/>
            <p:cNvSpPr txBox="1">
              <a:spLocks noChangeArrowheads="1"/>
            </p:cNvSpPr>
            <p:nvPr/>
          </p:nvSpPr>
          <p:spPr bwMode="auto">
            <a:xfrm>
              <a:off x="1586" y="3162"/>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111" name="Text Box 99"/>
            <p:cNvSpPr txBox="1">
              <a:spLocks noChangeArrowheads="1"/>
            </p:cNvSpPr>
            <p:nvPr/>
          </p:nvSpPr>
          <p:spPr bwMode="auto">
            <a:xfrm>
              <a:off x="2320" y="3222"/>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2" name="Text Box 100"/>
            <p:cNvSpPr txBox="1">
              <a:spLocks noChangeArrowheads="1"/>
            </p:cNvSpPr>
            <p:nvPr/>
          </p:nvSpPr>
          <p:spPr bwMode="auto">
            <a:xfrm>
              <a:off x="2297" y="3174"/>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113" name="Text Box 101"/>
          <p:cNvSpPr txBox="1">
            <a:spLocks noChangeArrowheads="1"/>
          </p:cNvSpPr>
          <p:nvPr/>
        </p:nvSpPr>
        <p:spPr bwMode="auto">
          <a:xfrm>
            <a:off x="2135560" y="6294264"/>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en-US" altLang="zh-CN" sz="2800" dirty="0">
                <a:latin typeface="Times New Roman" pitchFamily="18" charset="0"/>
              </a:rPr>
              <a:t>WPL</a:t>
            </a:r>
            <a:r>
              <a:rPr lang="zh-CN" altLang="en-US" sz="2800" dirty="0">
                <a:latin typeface="Times New Roman" pitchFamily="18" charset="0"/>
              </a:rPr>
              <a:t>＝</a:t>
            </a:r>
            <a:r>
              <a:rPr lang="en-US" altLang="zh-CN" sz="2800" dirty="0">
                <a:latin typeface="Times New Roman" pitchFamily="18" charset="0"/>
              </a:rPr>
              <a:t>5×2</a:t>
            </a:r>
            <a:r>
              <a:rPr lang="zh-CN" altLang="en-US" sz="2800" dirty="0">
                <a:latin typeface="Times New Roman" pitchFamily="18" charset="0"/>
              </a:rPr>
              <a:t>＋</a:t>
            </a:r>
            <a:r>
              <a:rPr lang="en-US" altLang="zh-CN" sz="2800" dirty="0">
                <a:latin typeface="Times New Roman" pitchFamily="18" charset="0"/>
              </a:rPr>
              <a:t>2×3</a:t>
            </a:r>
            <a:r>
              <a:rPr lang="zh-CN" altLang="en-US" sz="2800" dirty="0">
                <a:latin typeface="Times New Roman" pitchFamily="18" charset="0"/>
              </a:rPr>
              <a:t>＋</a:t>
            </a:r>
            <a:r>
              <a:rPr lang="en-US" altLang="zh-CN" sz="2800" dirty="0">
                <a:latin typeface="Times New Roman" pitchFamily="18" charset="0"/>
              </a:rPr>
              <a:t>4×3</a:t>
            </a:r>
            <a:r>
              <a:rPr lang="zh-CN" altLang="en-US" sz="2800" dirty="0">
                <a:latin typeface="Times New Roman" pitchFamily="18" charset="0"/>
              </a:rPr>
              <a:t>＋</a:t>
            </a:r>
            <a:r>
              <a:rPr lang="en-US" altLang="zh-CN" sz="2800" dirty="0">
                <a:latin typeface="Times New Roman" pitchFamily="18" charset="0"/>
              </a:rPr>
              <a:t>7×2</a:t>
            </a:r>
            <a:r>
              <a:rPr lang="zh-CN" altLang="en-US" sz="2800" dirty="0">
                <a:latin typeface="Times New Roman" pitchFamily="18" charset="0"/>
              </a:rPr>
              <a:t>＋</a:t>
            </a:r>
            <a:r>
              <a:rPr lang="en-US" altLang="zh-CN" sz="2800" dirty="0">
                <a:latin typeface="Times New Roman" pitchFamily="18" charset="0"/>
              </a:rPr>
              <a:t>8×2</a:t>
            </a:r>
            <a:r>
              <a:rPr lang="zh-CN" altLang="en-US" sz="2800" dirty="0">
                <a:latin typeface="Times New Roman" pitchFamily="18" charset="0"/>
              </a:rPr>
              <a:t>＝</a:t>
            </a:r>
            <a:r>
              <a:rPr lang="en-US" altLang="zh-CN" sz="2800" dirty="0">
                <a:latin typeface="Times New Roman" pitchFamily="18" charset="0"/>
              </a:rPr>
              <a:t>58 </a:t>
            </a:r>
          </a:p>
        </p:txBody>
      </p:sp>
      <p:sp>
        <p:nvSpPr>
          <p:cNvPr id="114" name="矩形 113"/>
          <p:cNvSpPr/>
          <p:nvPr/>
        </p:nvSpPr>
        <p:spPr>
          <a:xfrm>
            <a:off x="7268981" y="192650"/>
            <a:ext cx="3247196" cy="1200329"/>
          </a:xfrm>
          <a:prstGeom prst="rect">
            <a:avLst/>
          </a:prstGeom>
        </p:spPr>
        <p:txBody>
          <a:bodyPr wrap="square">
            <a:spAutoFit/>
          </a:bodyPr>
          <a:lstStyle/>
          <a:p>
            <a:r>
              <a:rPr lang="zh-CN" altLang="en-US" sz="2400" dirty="0">
                <a:solidFill>
                  <a:srgbClr val="0000FF"/>
                </a:solidFill>
                <a:latin typeface="Times New Roman" pitchFamily="18" charset="0"/>
              </a:rPr>
              <a:t>将权值</a:t>
            </a:r>
            <a:r>
              <a:rPr lang="en-US" altLang="zh-CN" sz="2400" dirty="0">
                <a:solidFill>
                  <a:srgbClr val="0000FF"/>
                </a:solidFill>
                <a:latin typeface="Times New Roman" pitchFamily="18" charset="0"/>
              </a:rPr>
              <a:t>{2, 4, 5, 7, 8} </a:t>
            </a:r>
            <a:r>
              <a:rPr lang="zh-CN" altLang="en-US" sz="2400" dirty="0">
                <a:solidFill>
                  <a:srgbClr val="0000FF"/>
                </a:solidFill>
                <a:latin typeface="Times New Roman" pitchFamily="18" charset="0"/>
              </a:rPr>
              <a:t>变为</a:t>
            </a:r>
            <a:r>
              <a:rPr lang="en-US" altLang="zh-CN" sz="2400" dirty="0">
                <a:solidFill>
                  <a:srgbClr val="0000FF"/>
                </a:solidFill>
                <a:latin typeface="Times New Roman" pitchFamily="18" charset="0"/>
              </a:rPr>
              <a:t>{8, 4, 5, 2, 7}</a:t>
            </a:r>
            <a:r>
              <a:rPr lang="zh-CN" altLang="en-US" sz="2400" dirty="0">
                <a:solidFill>
                  <a:srgbClr val="0000FF"/>
                </a:solidFill>
                <a:latin typeface="Times New Roman" pitchFamily="18" charset="0"/>
              </a:rPr>
              <a:t>，构造的哈夫曼树是否一样？</a:t>
            </a:r>
            <a:r>
              <a:rPr lang="en-US" altLang="zh-CN" sz="2400" dirty="0">
                <a:solidFill>
                  <a:srgbClr val="0000FF"/>
                </a:solidFill>
                <a:latin typeface="Times New Roman" pitchFamily="18" charset="0"/>
              </a:rPr>
              <a:t> </a:t>
            </a:r>
            <a:endParaRPr lang="zh-CN" altLang="en-US" sz="2400" dirty="0">
              <a:solidFill>
                <a:srgbClr val="0000FF"/>
              </a:solidFill>
            </a:endParaRPr>
          </a:p>
        </p:txBody>
      </p:sp>
      <p:pic>
        <p:nvPicPr>
          <p:cNvPr id="116" name="内容占位符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8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0" nodeType="clickEffect">
                                  <p:stCondLst>
                                    <p:cond delay="0"/>
                                  </p:stCondLst>
                                  <p:childTnLst>
                                    <p:animEffect transition="out" filter="wipe(down)">
                                      <p:cBhvr>
                                        <p:cTn id="22" dur="10"/>
                                        <p:tgtEl>
                                          <p:spTgt spid="59"/>
                                        </p:tgtEl>
                                      </p:cBhvr>
                                    </p:animEffect>
                                    <p:set>
                                      <p:cBhvr>
                                        <p:cTn id="23" dur="1" fill="hold">
                                          <p:stCondLst>
                                            <p:cond delay="9"/>
                                          </p:stCondLst>
                                        </p:cTn>
                                        <p:tgtEl>
                                          <p:spTgt spid="59"/>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10"/>
                                        <p:tgtEl>
                                          <p:spTgt spid="60"/>
                                        </p:tgtEl>
                                      </p:cBhvr>
                                    </p:animEffect>
                                    <p:set>
                                      <p:cBhvr>
                                        <p:cTn id="26" dur="1" fill="hold">
                                          <p:stCondLst>
                                            <p:cond delay="9"/>
                                          </p:stCondLst>
                                        </p:cTn>
                                        <p:tgtEl>
                                          <p:spTgt spid="60"/>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10"/>
                                        <p:tgtEl>
                                          <p:spTgt spid="54"/>
                                        </p:tgtEl>
                                      </p:cBhvr>
                                    </p:animEffect>
                                    <p:set>
                                      <p:cBhvr>
                                        <p:cTn id="29" dur="1" fill="hold">
                                          <p:stCondLst>
                                            <p:cond delay="9"/>
                                          </p:stCondLst>
                                        </p:cTn>
                                        <p:tgtEl>
                                          <p:spTgt spid="5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par>
                                <p:cTn id="35" presetID="10" presetClass="entr" presetSubtype="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P spid="85" grpId="0"/>
      <p:bldP spid="113" grpId="0"/>
      <p:bldP spid="114"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767408" y="7990"/>
            <a:ext cx="5411787" cy="668337"/>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idx="1"/>
          </p:nvPr>
        </p:nvSpPr>
        <p:spPr>
          <a:xfrm>
            <a:off x="47972" y="838407"/>
            <a:ext cx="6480076" cy="5040312"/>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(NULL)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(right)</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4" name="Rectangle 3"/>
          <p:cNvSpPr txBox="1">
            <a:spLocks noChangeArrowheads="1"/>
          </p:cNvSpPr>
          <p:nvPr/>
        </p:nvSpPr>
        <p:spPr>
          <a:xfrm>
            <a:off x="6528048" y="836712"/>
            <a:ext cx="5642675" cy="54006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0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class</a:t>
            </a:r>
            <a:r>
              <a:rPr kumimoji="0" lang="en-US" altLang="zh-CN" sz="2000" b="0" dirty="0" smtClean="0">
                <a:latin typeface="Times New Roman" panose="02020603050405020304" pitchFamily="18" charset="0"/>
                <a:ea typeface="隶书" panose="02010509060101010101" pitchFamily="49" charset="-122"/>
              </a:rPr>
              <a:t> E</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//Huffman</a:t>
            </a:r>
            <a:r>
              <a:rPr kumimoji="0" lang="zh-CN" altLang="en-US" sz="2000" b="0" dirty="0" smtClean="0">
                <a:solidFill>
                  <a:schemeClr val="tx2"/>
                </a:solidFill>
                <a:latin typeface="Times New Roman" panose="02020603050405020304" pitchFamily="18" charset="0"/>
                <a:ea typeface="隶书" panose="02010509060101010101" pitchFamily="49" charset="-122"/>
              </a:rPr>
              <a:t>树类定义</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 (E w[]</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rPr>
              <a:t> 	</a:t>
            </a:r>
            <a:r>
              <a:rPr kumimoji="0" lang="zh-CN" altLang="en-US" sz="2000" b="1" dirty="0" smtClean="0">
                <a:latin typeface="Times New Roman" panose="02020603050405020304" pitchFamily="18" charset="0"/>
              </a:rPr>
              <a:t>～</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 delete </a:t>
            </a:r>
            <a:r>
              <a:rPr kumimoji="0" lang="en-US" altLang="zh-CN" sz="2000" b="0" dirty="0" smtClean="0">
                <a:latin typeface="Times New Roman" panose="02020603050405020304" pitchFamily="18" charset="0"/>
                <a:ea typeface="隶书" panose="02010509060101010101" pitchFamily="49" charset="-122"/>
              </a:rPr>
              <a:t>Tree(root)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析构函数</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protected:</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deleteTree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 </a:t>
            </a:r>
            <a:r>
              <a:rPr kumimoji="0" lang="en-US" altLang="zh-CN" sz="2000" b="0" dirty="0" smtClean="0">
                <a:solidFill>
                  <a:schemeClr val="tx2"/>
                </a:solidFill>
                <a:latin typeface="Times New Roman" panose="02020603050405020304" pitchFamily="18" charset="0"/>
                <a:ea typeface="隶书" panose="02010509060101010101" pitchFamily="49" charset="-122"/>
              </a:rPr>
              <a:t>t </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mergeTree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a:t>
            </a:r>
            <a:r>
              <a:rPr kumimoji="0" lang="en-US" altLang="zh-CN" sz="2000" b="0" dirty="0" smtClean="0">
                <a:latin typeface="Times New Roman" panose="02020603050405020304" pitchFamily="18" charset="0"/>
                <a:ea typeface="隶书" panose="02010509060101010101" pitchFamily="49" charset="-122"/>
              </a:rPr>
              <a:t> ht1</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ht2</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*&amp; </a:t>
            </a:r>
            <a:r>
              <a:rPr kumimoji="0" lang="en-US" altLang="zh-CN" sz="2000" b="0" dirty="0" smtClean="0">
                <a:latin typeface="Times New Roman" panose="02020603050405020304" pitchFamily="18" charset="0"/>
                <a:ea typeface="隶书" panose="02010509060101010101" pitchFamily="49" charset="-122"/>
              </a:rPr>
              <a:t>parent)</a:t>
            </a:r>
            <a:r>
              <a:rPr kumimoji="0" lang="zh-CN" altLang="en-US" sz="20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695400" y="116632"/>
            <a:ext cx="5564187" cy="576262"/>
          </a:xfrm>
        </p:spPr>
        <p:txBody>
          <a:bodyPr>
            <a:noAutofit/>
          </a:bodyPr>
          <a:lstStyle/>
          <a:p>
            <a:r>
              <a:rPr lang="zh-CN" altLang="en-US" sz="3600" b="1" dirty="0">
                <a:latin typeface="华文新魏" panose="02010800040101010101" pitchFamily="2" charset="-122"/>
                <a:ea typeface="华文新魏" panose="02010800040101010101" pitchFamily="2" charset="-122"/>
              </a:rPr>
              <a:t>建立</a:t>
            </a:r>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树的算法</a:t>
            </a:r>
          </a:p>
        </p:txBody>
      </p:sp>
      <p:sp>
        <p:nvSpPr>
          <p:cNvPr id="288772" name="Rectangle 4"/>
          <p:cNvSpPr>
            <a:spLocks noGrp="1" noChangeArrowheads="1"/>
          </p:cNvSpPr>
          <p:nvPr>
            <p:ph idx="1"/>
          </p:nvPr>
        </p:nvSpPr>
        <p:spPr>
          <a:xfrm>
            <a:off x="551384" y="729456"/>
            <a:ext cx="8256807" cy="5003800"/>
          </a:xfrm>
        </p:spPr>
        <p:txBody>
          <a:bodyPr>
            <a:no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a:latin typeface="Times New Roman" panose="02020603050405020304" pitchFamily="18" charset="0"/>
                <a:ea typeface="隶书" panose="02010509060101010101" pitchFamily="49" charset="-122"/>
              </a:rPr>
              <a:t>HuffmanTree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a:solidFill>
                  <a:schemeClr val="tx2"/>
                </a:solidFill>
                <a:latin typeface="Times New Roman" panose="02020603050405020304" pitchFamily="18" charset="0"/>
                <a:ea typeface="隶书" panose="02010509060101010101" pitchFamily="49" charset="-122"/>
              </a:rPr>
              <a:t>w[1]</a:t>
            </a:r>
            <a:r>
              <a:rPr lang="zh-CN" altLang="en-US"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w[n],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w[i+1]</a:t>
            </a:r>
            <a:r>
              <a:rPr lang="en-US" altLang="zh-CN" sz="1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mergeTree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
        <p:nvSpPr>
          <p:cNvPr id="4" name="Rectangle 2"/>
          <p:cNvSpPr txBox="1">
            <a:spLocks noChangeArrowheads="1"/>
          </p:cNvSpPr>
          <p:nvPr/>
        </p:nvSpPr>
        <p:spPr>
          <a:xfrm>
            <a:off x="6384032" y="3034506"/>
            <a:ext cx="5853336" cy="349083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class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HuffmanTree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mergeTree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1" dirty="0" smtClean="0">
                <a:latin typeface="Times New Roman" panose="02020603050405020304" pitchFamily="18" charset="0"/>
                <a:ea typeface="隶书" panose="02010509060101010101" pitchFamily="49" charset="-122"/>
              </a:rPr>
              <a:t> new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leftChild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rightChild</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0" dirty="0" smtClean="0">
                <a:latin typeface="Times New Roman" panose="02020603050405020304" pitchFamily="18" charset="0"/>
                <a:ea typeface="隶书" panose="02010509060101010101" pitchFamily="49" charset="-122"/>
              </a:rPr>
              <a:t> = 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data.key+bt2.root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bt2.root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en-US" altLang="zh-CN" sz="1800" b="1" dirty="0">
              <a:latin typeface="Times New Roman" panose="02020603050405020304" pitchFamily="18" charset="0"/>
              <a:ea typeface="隶书" panose="02010509060101010101" pitchFamily="49" charset="-122"/>
            </a:endParaRPr>
          </a:p>
        </p:txBody>
      </p:sp>
      <p:sp>
        <p:nvSpPr>
          <p:cNvPr id="2" name="爆炸形 2 1"/>
          <p:cNvSpPr/>
          <p:nvPr/>
        </p:nvSpPr>
        <p:spPr bwMode="auto">
          <a:xfrm>
            <a:off x="9480376" y="1268760"/>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767408" y="34731"/>
            <a:ext cx="7488832" cy="681037"/>
          </a:xfrm>
        </p:spPr>
        <p:txBody>
          <a:bodyPr>
            <a:noAutofit/>
          </a:bodyPr>
          <a:lstStyle/>
          <a:p>
            <a:r>
              <a:rPr lang="zh-CN" altLang="en-US" sz="3200" b="1" dirty="0">
                <a:latin typeface="华文新魏" panose="02010800040101010101" pitchFamily="2" charset="-122"/>
                <a:ea typeface="华文新魏" panose="02010800040101010101" pitchFamily="2" charset="-122"/>
              </a:rPr>
              <a:t>基于</a:t>
            </a:r>
            <a:r>
              <a:rPr lang="zh-CN" altLang="en-US" sz="3200" b="1" dirty="0" smtClean="0">
                <a:latin typeface="华文新魏" panose="02010800040101010101" pitchFamily="2" charset="-122"/>
                <a:ea typeface="华文新魏" panose="02010800040101010101" pitchFamily="2" charset="-122"/>
              </a:rPr>
              <a:t>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a:t>
            </a:r>
            <a:r>
              <a:rPr lang="en-US" altLang="zh-CN" sz="3200" b="1" dirty="0" smtClean="0">
                <a:latin typeface="华文新魏" panose="02010800040101010101" pitchFamily="2" charset="-122"/>
                <a:ea typeface="华文新魏" panose="02010800040101010101" pitchFamily="2" charset="-122"/>
              </a:rPr>
              <a:t/>
            </a:r>
            <a:br>
              <a:rPr lang="en-US" altLang="zh-CN" sz="3200" b="1" dirty="0" smtClean="0">
                <a:latin typeface="华文新魏" panose="02010800040101010101" pitchFamily="2" charset="-122"/>
                <a:ea typeface="华文新魏" panose="02010800040101010101" pitchFamily="2" charset="-122"/>
              </a:rPr>
            </a:br>
            <a:r>
              <a:rPr lang="en-US" altLang="zh-CN" sz="3200" b="1" dirty="0">
                <a:latin typeface="华文新魏" panose="02010800040101010101" pitchFamily="2" charset="-122"/>
                <a:ea typeface="华文新魏" panose="02010800040101010101" pitchFamily="2" charset="-122"/>
              </a:rPr>
              <a:t>	</a:t>
            </a:r>
            <a:r>
              <a:rPr lang="en-US" altLang="zh-CN" sz="3200" b="1" dirty="0" smtClean="0">
                <a:latin typeface="华文新魏" panose="02010800040101010101" pitchFamily="2" charset="-122"/>
                <a:ea typeface="华文新魏" panose="02010800040101010101" pitchFamily="2" charset="-122"/>
              </a:rPr>
              <a:t>---</a:t>
            </a:r>
            <a:r>
              <a:rPr lang="zh-CN" altLang="en-US" sz="3200" b="1" dirty="0" smtClean="0">
                <a:latin typeface="华文新魏" panose="02010800040101010101" pitchFamily="2" charset="-122"/>
                <a:ea typeface="华文新魏" panose="02010800040101010101" pitchFamily="2" charset="-122"/>
              </a:rPr>
              <a:t>另外一种建树算法</a:t>
            </a:r>
            <a:endParaRPr lang="zh-CN" altLang="en-US" sz="3200" b="1" dirty="0">
              <a:latin typeface="华文新魏" panose="02010800040101010101" pitchFamily="2" charset="-122"/>
              <a:ea typeface="华文新魏" panose="02010800040101010101" pitchFamily="2" charset="-122"/>
            </a:endParaRPr>
          </a:p>
        </p:txBody>
      </p:sp>
      <p:sp>
        <p:nvSpPr>
          <p:cNvPr id="290822" name="Rectangle 6"/>
          <p:cNvSpPr>
            <a:spLocks noGrp="1" noChangeArrowheads="1"/>
          </p:cNvSpPr>
          <p:nvPr>
            <p:ph idx="1"/>
          </p:nvPr>
        </p:nvSpPr>
        <p:spPr>
          <a:xfrm>
            <a:off x="1631504" y="1209675"/>
            <a:ext cx="9793335" cy="4967288"/>
          </a:xfrm>
        </p:spPr>
        <p:txBody>
          <a:bodyPr>
            <a:normAutofit/>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solidFill>
                  <a:srgbClr val="CC3300"/>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n = 20</a:t>
            </a:r>
            <a:r>
              <a:rPr lang="en-US" altLang="zh-CN" sz="2400" b="1" dirty="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叶节点个数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m = 2*n</a:t>
            </a:r>
            <a:r>
              <a:rPr lang="en-US" altLang="zh-CN" sz="2400" dirty="0">
                <a:solidFill>
                  <a:schemeClr val="tx2"/>
                </a:solidFill>
                <a:latin typeface="Courier New" panose="02070309020205020404" pitchFamily="49" charset="0"/>
                <a:ea typeface="华文新魏" panose="02010800040101010101" pitchFamily="2" charset="-122"/>
              </a:rPr>
              <a:t>-</a:t>
            </a:r>
            <a:r>
              <a:rPr lang="en-US" altLang="zh-CN" sz="2400" dirty="0">
                <a:solidFill>
                  <a:schemeClr val="tx2"/>
                </a:solidFill>
                <a:latin typeface="Times New Roman" panose="02020603050405020304" pitchFamily="18" charset="0"/>
                <a:ea typeface="华文新魏" panose="02010800040101010101" pitchFamily="2" charset="-122"/>
              </a:rPr>
              <a:t>1</a:t>
            </a:r>
            <a:r>
              <a:rPr lang="en-US" altLang="zh-CN" sz="2400" b="1" dirty="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总节点个数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struct</a:t>
            </a:r>
            <a:r>
              <a:rPr lang="en-US" altLang="zh-CN" sz="2400" b="1" dirty="0">
                <a:solidFill>
                  <a:schemeClr val="tx2"/>
                </a:solidFill>
                <a:latin typeface="Times New Roman" panose="02020603050405020304" pitchFamily="18" charset="0"/>
                <a:ea typeface="华文新魏" panose="02010800040101010101" pitchFamily="2" charset="-122"/>
              </a:rPr>
              <a:t> {</a:t>
            </a:r>
            <a:endParaRPr lang="en-US" altLang="zh-CN" sz="2400"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float </a:t>
            </a:r>
            <a:r>
              <a:rPr lang="en-US" altLang="zh-CN" sz="2400" dirty="0">
                <a:solidFill>
                  <a:schemeClr val="tx2"/>
                </a:solidFill>
                <a:latin typeface="Times New Roman" panose="02020603050405020304" pitchFamily="18" charset="0"/>
                <a:ea typeface="华文新魏" panose="02010800040101010101" pitchFamily="2" charset="-122"/>
              </a:rPr>
              <a:t>weight</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parent, </a:t>
            </a:r>
            <a:r>
              <a:rPr lang="en-US" altLang="zh-CN" sz="2400" dirty="0" err="1">
                <a:solidFill>
                  <a:schemeClr val="tx2"/>
                </a:solidFill>
                <a:latin typeface="Times New Roman" panose="02020603050405020304" pitchFamily="18" charset="0"/>
                <a:ea typeface="华文新魏" panose="02010800040101010101" pitchFamily="2" charset="-122"/>
              </a:rPr>
              <a:t>lchild</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rchild</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HuffmanTree</a:t>
            </a:r>
            <a:r>
              <a:rPr lang="en-US" altLang="zh-CN" sz="2400" dirty="0">
                <a:solidFill>
                  <a:schemeClr val="tx2"/>
                </a:solidFill>
                <a:latin typeface="Times New Roman" panose="02020603050405020304" pitchFamily="18" charset="0"/>
                <a:ea typeface="华文新魏" panose="02010800040101010101" pitchFamily="2" charset="-122"/>
              </a:rPr>
              <a:t>[m]</a:t>
            </a:r>
            <a:r>
              <a:rPr lang="en-US" altLang="zh-CN" sz="2400" b="1" dirty="0">
                <a:solidFill>
                  <a:schemeClr val="tx2"/>
                </a:solidFill>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7032625" y="1700808"/>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chemeClr val="bg1"/>
                </a:solidFill>
              </a:rPr>
              <a:t>Why?</a:t>
            </a:r>
            <a:endParaRPr lang="zh-CN" altLang="en-US" sz="2400" dirty="0">
              <a:solidFill>
                <a:schemeClr val="bg1"/>
              </a:solidFill>
            </a:endParaRPr>
          </a:p>
        </p:txBody>
      </p:sp>
      <p:sp>
        <p:nvSpPr>
          <p:cNvPr id="198661" name="Line 2"/>
          <p:cNvSpPr>
            <a:spLocks noChangeShapeType="1"/>
          </p:cNvSpPr>
          <p:nvPr/>
        </p:nvSpPr>
        <p:spPr bwMode="auto">
          <a:xfrm>
            <a:off x="9170513" y="317145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8789513" y="3157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8865713" y="27761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9551513" y="3919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9170513" y="390488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8560913" y="35381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8941913" y="428588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9246713" y="352388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8916734" y="4221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9913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9532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930386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1000871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9608663" y="42239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92786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8535734" y="3459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100025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9557863" y="422397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9176863" y="350642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8789513" y="277617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12246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18342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1809056"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240414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296771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2378969"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1199456" y="1612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2961581"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4876801"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035122"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1654247"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1629068" y="2575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2568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2187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195904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266389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2263847" y="263979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19338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1009943" y="2561540"/>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26577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2213047" y="2639794"/>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4953000"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4114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4114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3886201"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3886201"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6477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6477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7772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9220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6078759" y="280147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6080346" y="34412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73741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8821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4114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3998914" y="379412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2134689" y="27670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1753689" y="275275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1144089" y="23860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1525089" y="313375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1829889" y="237175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1499910" y="3069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2496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2115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188703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259188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2191839" y="3071842"/>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18618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1118910" y="2307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25857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2141039" y="3071842"/>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1760039" y="2354292"/>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4916488"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5122864" y="1516982"/>
            <a:ext cx="4955203"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4114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4114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3886201"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3886201"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6477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6477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7772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9220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6154959" y="22220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6154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7450359"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88235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4114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3998914" y="43719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1618211" y="252338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1237211" y="2509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1313411" y="21280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1999211" y="3271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1618211" y="325681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1008611" y="28900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1389611" y="363781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1694411" y="287581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1364432" y="3573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2361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1980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175156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245641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2056361" y="35758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17263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983432" y="2811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24502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2005561" y="357589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1624561" y="285834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4876801" y="942976"/>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5210175" y="1516982"/>
            <a:ext cx="4849404"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4114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4114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3886201"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3886201"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6477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6477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7772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9220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6078759" y="16124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60803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73741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88219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4114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3998914" y="49815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1237211" y="212809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4" name="Rectangle 4"/>
          <p:cNvSpPr>
            <a:spLocks noGrp="1" noChangeArrowheads="1"/>
          </p:cNvSpPr>
          <p:nvPr>
            <p:ph idx="1"/>
          </p:nvPr>
        </p:nvSpPr>
        <p:spPr>
          <a:xfrm>
            <a:off x="1127448" y="764704"/>
            <a:ext cx="8229600" cy="4824412"/>
          </a:xfrm>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&amp;T, </a:t>
            </a:r>
            <a:r>
              <a:rPr lang="en-US" altLang="zh-CN" sz="1800" b="1" dirty="0">
                <a:latin typeface="Times New Roman" panose="02020603050405020304" pitchFamily="18" charset="0"/>
              </a:rPr>
              <a:t> float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a:t>
            </a:r>
            <a:r>
              <a:rPr lang="en-US" altLang="zh-CN" sz="1800" dirty="0" err="1" smtClean="0">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m=2n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a:latin typeface="Times New Roman" panose="02020603050405020304" pitchFamily="18" charset="0"/>
              </a:rPr>
              <a:t>MaxNum</a:t>
            </a:r>
            <a:r>
              <a:rPr lang="en-US" altLang="zh-CN" sz="1800" dirty="0">
                <a:latin typeface="Times New Roman" panose="02020603050405020304" pitchFamily="18" charset="0"/>
              </a:rPr>
              <a:t> , pos1,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棵树</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if (T[j].parent == -1)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if (T[j].weight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pos2 =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else if (T[j].weight &lt; min2)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pos2 = j;  min2 = T[j].weight; </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T[i].</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T[i].weight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T[pos1].parent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680176" y="3327886"/>
            <a:ext cx="4392166" cy="2693402"/>
          </a:xfrm>
          <a:prstGeom prst="rect">
            <a:avLst/>
          </a:prstGeom>
        </p:spPr>
      </p:pic>
      <p:sp>
        <p:nvSpPr>
          <p:cNvPr id="6" name="Rectangle 5"/>
          <p:cNvSpPr>
            <a:spLocks noGrp="1" noChangeArrowheads="1"/>
          </p:cNvSpPr>
          <p:nvPr>
            <p:ph type="title"/>
          </p:nvPr>
        </p:nvSpPr>
        <p:spPr>
          <a:xfrm>
            <a:off x="332928" y="44624"/>
            <a:ext cx="10515600" cy="687611"/>
          </a:xfrm>
        </p:spPr>
        <p:txBody>
          <a:bodyPr>
            <a:noAutofit/>
          </a:bodyPr>
          <a:lstStyle/>
          <a:p>
            <a:r>
              <a:rPr lang="zh-CN" altLang="en-US" sz="3200" b="1" dirty="0" smtClean="0">
                <a:latin typeface="华文新魏" panose="02010800040101010101" pitchFamily="2" charset="-122"/>
                <a:ea typeface="华文新魏" panose="02010800040101010101" pitchFamily="2" charset="-122"/>
              </a:rPr>
              <a:t>基于静态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树建立算法</a:t>
            </a:r>
            <a:r>
              <a:rPr lang="en-US" altLang="zh-CN" sz="3200" b="1" dirty="0" smtClean="0">
                <a:latin typeface="华文新魏" panose="02010800040101010101" pitchFamily="2" charset="-122"/>
                <a:ea typeface="华文新魏" panose="02010800040101010101" pitchFamily="2" charset="-122"/>
              </a:rPr>
              <a:t>*</a:t>
            </a:r>
            <a:endParaRPr lang="zh-CN" altLang="en-US" sz="3200" b="1" dirty="0">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3"/>
          <a:stretch>
            <a:fillRect/>
          </a:stretch>
        </p:blipFill>
        <p:spPr>
          <a:xfrm>
            <a:off x="8795742" y="1057952"/>
            <a:ext cx="3370816" cy="1944216"/>
          </a:xfrm>
          <a:prstGeom prst="rect">
            <a:avLst/>
          </a:prstGeom>
          <a:ln>
            <a:solidFill>
              <a:schemeClr val="tx1"/>
            </a:solidFill>
          </a:ln>
        </p:spPr>
      </p:pic>
      <p:sp>
        <p:nvSpPr>
          <p:cNvPr id="8" name="TextBox 4"/>
          <p:cNvSpPr txBox="1"/>
          <p:nvPr/>
        </p:nvSpPr>
        <p:spPr>
          <a:xfrm>
            <a:off x="170440" y="2060848"/>
            <a:ext cx="492443" cy="3672408"/>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基于静态链表的哈夫曼建树算法</a:t>
            </a:r>
            <a:endParaRPr lang="zh-CN" altLang="en-US" sz="2000" dirty="0">
              <a:solidFill>
                <a:srgbClr val="0000FF"/>
              </a:solidFill>
            </a:endParaRPr>
          </a:p>
        </p:txBody>
      </p:sp>
      <p:sp>
        <p:nvSpPr>
          <p:cNvPr id="9" name="爆炸形 2 8"/>
          <p:cNvSpPr/>
          <p:nvPr/>
        </p:nvSpPr>
        <p:spPr bwMode="auto">
          <a:xfrm>
            <a:off x="5807968" y="5805264"/>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idx="1"/>
          </p:nvPr>
        </p:nvSpPr>
        <p:spPr>
          <a:xfrm>
            <a:off x="1055440" y="3102824"/>
            <a:ext cx="10369152" cy="3680565"/>
          </a:xfrm>
        </p:spPr>
        <p:txBody>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a:latin typeface="Times New Roman" panose="02020603050405020304" pitchFamily="18" charset="0"/>
                <a:ea typeface="仿宋_GB2312" pitchFamily="49" charset="-122"/>
              </a:rPr>
              <a:t>。</a:t>
            </a:r>
            <a:endParaRPr lang="en-US" altLang="zh-CN" sz="2400" b="1" dirty="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：等于根结点的高度。</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p>
        </p:txBody>
      </p:sp>
      <p:grpSp>
        <p:nvGrpSpPr>
          <p:cNvPr id="34819" name="Group 3"/>
          <p:cNvGrpSpPr>
            <a:grpSpLocks/>
          </p:cNvGrpSpPr>
          <p:nvPr/>
        </p:nvGrpSpPr>
        <p:grpSpPr bwMode="auto">
          <a:xfrm>
            <a:off x="1631505" y="101167"/>
            <a:ext cx="6180831" cy="2333996"/>
            <a:chOff x="816" y="1582"/>
            <a:chExt cx="5035" cy="1962"/>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066" y="1582"/>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066" y="2100"/>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46" y="3156"/>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066" y="2628"/>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559" y="2384"/>
              <a:ext cx="661"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64"/>
              <a:ext cx="316" cy="336"/>
              <a:chOff x="2903" y="2164"/>
              <a:chExt cx="316" cy="336"/>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11"/>
              <a:ext cx="316" cy="354"/>
              <a:chOff x="2041" y="1611"/>
              <a:chExt cx="316" cy="354"/>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55" y="1611"/>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68"/>
              <a:ext cx="316" cy="336"/>
              <a:chOff x="2903" y="2164"/>
              <a:chExt cx="316" cy="336"/>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68"/>
              <a:ext cx="313" cy="336"/>
              <a:chOff x="1315" y="2168"/>
              <a:chExt cx="313" cy="336"/>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77"/>
              <a:ext cx="313" cy="336"/>
              <a:chOff x="1315" y="2168"/>
              <a:chExt cx="313" cy="336"/>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54" y="2168"/>
                <a:ext cx="231"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77"/>
              <a:ext cx="313" cy="336"/>
              <a:chOff x="1315" y="2168"/>
              <a:chExt cx="313" cy="336"/>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44" y="2168"/>
                <a:ext cx="255"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77"/>
              <a:ext cx="313" cy="336"/>
              <a:chOff x="1315" y="2168"/>
              <a:chExt cx="313" cy="336"/>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67"/>
              <a:ext cx="313" cy="342"/>
              <a:chOff x="2023" y="2667"/>
              <a:chExt cx="313" cy="342"/>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23" y="2667"/>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57"/>
              <a:ext cx="313" cy="342"/>
              <a:chOff x="2023" y="2667"/>
              <a:chExt cx="313" cy="342"/>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40" y="2667"/>
                <a:ext cx="27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54"/>
              <a:ext cx="313" cy="342"/>
              <a:chOff x="1066" y="2654"/>
              <a:chExt cx="313" cy="342"/>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082" y="2654"/>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37" y="3198"/>
              <a:ext cx="348" cy="336"/>
              <a:chOff x="1298" y="2168"/>
              <a:chExt cx="348" cy="336"/>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298" y="2168"/>
                <a:ext cx="34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198"/>
              <a:ext cx="313" cy="336"/>
              <a:chOff x="1315" y="2168"/>
              <a:chExt cx="313" cy="336"/>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189"/>
              <a:ext cx="313" cy="336"/>
              <a:chOff x="1315" y="2168"/>
              <a:chExt cx="313" cy="336"/>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44" y="2373"/>
              <a:ext cx="707"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6312024" y="135106"/>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7752184" y="188641"/>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8338161" y="2376"/>
            <a:ext cx="2736631" cy="2863717"/>
          </a:xfrm>
          <a:prstGeom prst="rect">
            <a:avLst/>
          </a:prstGeom>
        </p:spPr>
      </p:pic>
    </p:spTree>
  </p:cSld>
  <p:clrMapOvr>
    <a:masterClrMapping/>
  </p:clrMapOvr>
  <p:transition spd="slow"/>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375" y="0"/>
            <a:ext cx="6588745" cy="854075"/>
          </a:xfrm>
        </p:spPr>
        <p:txBody>
          <a:bodyPr>
            <a:noAutofit/>
          </a:bodyPr>
          <a:lstStyle/>
          <a:p>
            <a:r>
              <a:rPr lang="zh-CN" altLang="en-US" sz="3200" dirty="0"/>
              <a:t>哈夫曼树的应用</a:t>
            </a:r>
            <a:r>
              <a:rPr lang="en-US" altLang="zh-CN" sz="3200" dirty="0" smtClean="0"/>
              <a:t>1——</a:t>
            </a:r>
            <a:r>
              <a:rPr lang="zh-CN" altLang="en-US" sz="3200" dirty="0"/>
              <a:t>哈夫曼编码 </a:t>
            </a:r>
          </a:p>
        </p:txBody>
      </p:sp>
      <p:sp>
        <p:nvSpPr>
          <p:cNvPr id="3" name="内容占位符 2"/>
          <p:cNvSpPr>
            <a:spLocks noGrp="1"/>
          </p:cNvSpPr>
          <p:nvPr>
            <p:ph idx="1"/>
          </p:nvPr>
        </p:nvSpPr>
        <p:spPr>
          <a:xfrm>
            <a:off x="1981200" y="1124744"/>
            <a:ext cx="8229600" cy="493291"/>
          </a:xfrm>
        </p:spPr>
        <p:txBody>
          <a:bodyPr>
            <a:normAutofit lnSpcReduction="10000"/>
          </a:bodyPr>
          <a:lstStyle/>
          <a:p>
            <a:r>
              <a:rPr lang="zh-CN" altLang="en-US" dirty="0" smtClean="0"/>
              <a:t>编码与解码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4487" lvl="1" indent="0">
              <a:buNone/>
            </a:pPr>
            <a:endParaRPr lang="zh-CN" altLang="en-US" dirty="0"/>
          </a:p>
        </p:txBody>
      </p:sp>
      <p:sp>
        <p:nvSpPr>
          <p:cNvPr id="6" name="Text Box 4"/>
          <p:cNvSpPr txBox="1">
            <a:spLocks noChangeArrowheads="1"/>
          </p:cNvSpPr>
          <p:nvPr/>
        </p:nvSpPr>
        <p:spPr bwMode="auto">
          <a:xfrm>
            <a:off x="2030116" y="1637739"/>
            <a:ext cx="8674396"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2400" dirty="0">
                <a:ea typeface="宋体" pitchFamily="2" charset="-122"/>
              </a:rPr>
              <a:t>        </a:t>
            </a:r>
            <a:r>
              <a:rPr lang="zh-CN" altLang="en-US" sz="2400" dirty="0">
                <a:ea typeface="宋体" pitchFamily="2" charset="-122"/>
              </a:rPr>
              <a:t>通讯中常需要将文字转换成二进制字符串电文进行传送</a:t>
            </a:r>
            <a:r>
              <a:rPr lang="zh-CN" altLang="en-US" sz="2400" dirty="0" smtClean="0">
                <a:ea typeface="宋体" pitchFamily="2" charset="-122"/>
              </a:rPr>
              <a:t>。</a:t>
            </a:r>
            <a:r>
              <a:rPr lang="en-US" altLang="zh-CN" sz="2400" dirty="0" smtClean="0">
                <a:ea typeface="宋体" pitchFamily="2" charset="-122"/>
              </a:rPr>
              <a:t>	    </a:t>
            </a:r>
            <a:r>
              <a:rPr lang="zh-CN" altLang="en-US" sz="2400" dirty="0" smtClean="0">
                <a:ea typeface="宋体" pitchFamily="2" charset="-122"/>
              </a:rPr>
              <a:t>文字            </a:t>
            </a:r>
            <a:r>
              <a:rPr lang="zh-CN" altLang="en-US" sz="2400" dirty="0">
                <a:ea typeface="宋体" pitchFamily="2" charset="-122"/>
              </a:rPr>
              <a:t>电文，称为</a:t>
            </a:r>
            <a:r>
              <a:rPr lang="zh-CN" altLang="en-US" sz="2400" i="1" dirty="0">
                <a:effectLst>
                  <a:outerShdw blurRad="38100" dist="38100" dir="2700000" algn="tl">
                    <a:srgbClr val="000000">
                      <a:alpha val="43137"/>
                    </a:srgbClr>
                  </a:outerShdw>
                </a:effectLst>
                <a:ea typeface="宋体" pitchFamily="2" charset="-122"/>
              </a:rPr>
              <a:t>编码</a:t>
            </a:r>
            <a:r>
              <a:rPr lang="zh-CN" altLang="en-US" sz="2400" dirty="0">
                <a:ea typeface="宋体" pitchFamily="2" charset="-122"/>
              </a:rPr>
              <a:t>。</a:t>
            </a:r>
          </a:p>
          <a:p>
            <a:pPr>
              <a:lnSpc>
                <a:spcPct val="80000"/>
              </a:lnSpc>
              <a:spcBef>
                <a:spcPct val="50000"/>
              </a:spcBef>
            </a:pPr>
            <a:r>
              <a:rPr lang="en-US" altLang="zh-CN" sz="2400" dirty="0">
                <a:ea typeface="宋体" pitchFamily="2" charset="-122"/>
              </a:rPr>
              <a:t>        </a:t>
            </a:r>
            <a:r>
              <a:rPr lang="zh-CN" altLang="en-US" sz="2400" dirty="0">
                <a:ea typeface="宋体" pitchFamily="2" charset="-122"/>
              </a:rPr>
              <a:t>反之，收到电文后要将电文转换成原来的文字，</a:t>
            </a:r>
          </a:p>
          <a:p>
            <a:pPr>
              <a:lnSpc>
                <a:spcPct val="80000"/>
              </a:lnSpc>
              <a:spcBef>
                <a:spcPct val="50000"/>
              </a:spcBef>
            </a:pPr>
            <a:r>
              <a:rPr lang="zh-CN" altLang="en-US" sz="2400" dirty="0" smtClean="0">
                <a:ea typeface="宋体" pitchFamily="2" charset="-122"/>
              </a:rPr>
              <a:t> </a:t>
            </a:r>
            <a:r>
              <a:rPr lang="en-US" altLang="zh-CN" sz="2400" dirty="0" smtClean="0">
                <a:ea typeface="宋体" pitchFamily="2" charset="-122"/>
              </a:rPr>
              <a:t>	    </a:t>
            </a:r>
            <a:r>
              <a:rPr lang="zh-CN" altLang="en-US" sz="2400" dirty="0" smtClean="0">
                <a:ea typeface="宋体" pitchFamily="2" charset="-122"/>
              </a:rPr>
              <a:t>电文             文字</a:t>
            </a:r>
            <a:r>
              <a:rPr lang="zh-CN" altLang="en-US" sz="2400" dirty="0">
                <a:ea typeface="宋体" pitchFamily="2" charset="-122"/>
              </a:rPr>
              <a:t>，称为</a:t>
            </a:r>
            <a:r>
              <a:rPr lang="zh-CN" altLang="en-US" sz="2400" i="1" dirty="0">
                <a:effectLst>
                  <a:outerShdw blurRad="38100" dist="38100" dir="2700000" algn="tl">
                    <a:srgbClr val="000000">
                      <a:alpha val="43137"/>
                    </a:srgbClr>
                  </a:outerShdw>
                </a:effectLst>
                <a:ea typeface="宋体" pitchFamily="2" charset="-122"/>
              </a:rPr>
              <a:t>解码</a:t>
            </a:r>
            <a:r>
              <a:rPr lang="zh-CN" altLang="en-US" sz="2400" dirty="0">
                <a:ea typeface="宋体" pitchFamily="2" charset="-122"/>
              </a:rPr>
              <a:t>。</a:t>
            </a:r>
          </a:p>
        </p:txBody>
      </p:sp>
      <p:sp>
        <p:nvSpPr>
          <p:cNvPr id="7" name="AutoShape 5"/>
          <p:cNvSpPr>
            <a:spLocks noChangeArrowheads="1"/>
          </p:cNvSpPr>
          <p:nvPr/>
        </p:nvSpPr>
        <p:spPr bwMode="auto">
          <a:xfrm>
            <a:off x="4053732" y="2141796"/>
            <a:ext cx="746125" cy="168275"/>
          </a:xfrm>
          <a:prstGeom prst="notchedRightArrow">
            <a:avLst>
              <a:gd name="adj1" fmla="val 50000"/>
              <a:gd name="adj2" fmla="val 110849"/>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600">
              <a:ea typeface="宋体" pitchFamily="2" charset="-122"/>
            </a:endParaRPr>
          </a:p>
        </p:txBody>
      </p:sp>
      <p:sp>
        <p:nvSpPr>
          <p:cNvPr id="8" name="AutoShape 6"/>
          <p:cNvSpPr>
            <a:spLocks noChangeArrowheads="1"/>
          </p:cNvSpPr>
          <p:nvPr/>
        </p:nvSpPr>
        <p:spPr bwMode="auto">
          <a:xfrm>
            <a:off x="4008264" y="3086531"/>
            <a:ext cx="863600" cy="207392"/>
          </a:xfrm>
          <a:prstGeom prst="notchedRightArrow">
            <a:avLst>
              <a:gd name="adj1" fmla="val 50000"/>
              <a:gd name="adj2" fmla="val 77273"/>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3906725"/>
            <a:ext cx="3810000" cy="244452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6" y="4038375"/>
            <a:ext cx="3390900" cy="2181225"/>
          </a:xfrm>
          <a:prstGeom prst="rect">
            <a:avLst/>
          </a:prstGeom>
        </p:spPr>
      </p:pic>
    </p:spTree>
    <p:extLst>
      <p:ext uri="{BB962C8B-B14F-4D97-AF65-F5344CB8AC3E}">
        <p14:creationId xmlns:p14="http://schemas.microsoft.com/office/powerpoint/2010/main" val="3173118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839416" y="17317"/>
            <a:ext cx="5076825" cy="658812"/>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idx="1"/>
          </p:nvPr>
        </p:nvSpPr>
        <p:spPr>
          <a:xfrm>
            <a:off x="1703512" y="1196753"/>
            <a:ext cx="8445624" cy="4860925"/>
          </a:xfrm>
        </p:spPr>
        <p:txBody>
          <a:bodyPr/>
          <a:lstStyle/>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主要用途是实现</a:t>
            </a:r>
            <a:r>
              <a:rPr lang="zh-CN" altLang="en-US" sz="2800" b="1" dirty="0" smtClean="0">
                <a:solidFill>
                  <a:srgbClr val="000099"/>
                </a:solidFill>
                <a:latin typeface="Times New Roman" panose="02020603050405020304" pitchFamily="18" charset="0"/>
                <a:ea typeface="仿宋_GB2312" pitchFamily="49" charset="-122"/>
              </a:rPr>
              <a:t>数据压缩。</a:t>
            </a:r>
            <a:endParaRPr lang="en-US" altLang="zh-CN" sz="2800" b="1" dirty="0">
              <a:solidFill>
                <a:srgbClr val="000099"/>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设给出一段报文：</a:t>
            </a:r>
            <a:r>
              <a:rPr lang="zh-CN" altLang="en-US" sz="2800" b="1" dirty="0">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2800" b="1" dirty="0">
                <a:solidFill>
                  <a:schemeClr val="bg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CAST  </a:t>
            </a:r>
            <a:r>
              <a:rPr lang="en-US" altLang="zh-CN" sz="2800" b="1" dirty="0" err="1">
                <a:solidFill>
                  <a:schemeClr val="tx2"/>
                </a:solidFill>
                <a:latin typeface="Times New Roman" panose="02020603050405020304" pitchFamily="18" charset="0"/>
                <a:ea typeface="仿宋_GB2312" pitchFamily="49" charset="-122"/>
              </a:rPr>
              <a:t>CAST</a:t>
            </a:r>
            <a:r>
              <a:rPr lang="en-US" altLang="zh-CN" sz="2800" b="1" dirty="0">
                <a:solidFill>
                  <a:schemeClr val="tx2"/>
                </a:solidFill>
                <a:latin typeface="Times New Roman" panose="02020603050405020304" pitchFamily="18" charset="0"/>
                <a:ea typeface="仿宋_GB2312" pitchFamily="49" charset="-122"/>
              </a:rPr>
              <a:t>  SAT  AT  A  TASA</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字符集合是 </a:t>
            </a:r>
            <a:r>
              <a:rPr lang="en-US" altLang="zh-CN" sz="2800" b="1" dirty="0">
                <a:solidFill>
                  <a:srgbClr val="000099"/>
                </a:solidFill>
                <a:latin typeface="Times New Roman" panose="02020603050405020304" pitchFamily="18" charset="0"/>
                <a:ea typeface="仿宋_GB2312" pitchFamily="49" charset="-122"/>
              </a:rPr>
              <a:t>{ C, A, S, T }</a:t>
            </a:r>
            <a:r>
              <a:rPr lang="zh-CN" altLang="en-US" sz="2800" b="1" dirty="0">
                <a:solidFill>
                  <a:srgbClr val="000099"/>
                </a:solidFill>
                <a:latin typeface="Times New Roman" panose="02020603050405020304" pitchFamily="18" charset="0"/>
                <a:ea typeface="仿宋_GB2312" pitchFamily="49" charset="-122"/>
              </a:rPr>
              <a:t>，各个字符出现的频度（次数）是 </a:t>
            </a:r>
            <a:r>
              <a:rPr lang="en-US" altLang="zh-CN" sz="2800" b="1" i="1" dirty="0">
                <a:solidFill>
                  <a:srgbClr val="000099"/>
                </a:solidFill>
                <a:latin typeface="Times New Roman" panose="02020603050405020304" pitchFamily="18" charset="0"/>
                <a:ea typeface="仿宋_GB2312" pitchFamily="49" charset="-122"/>
              </a:rPr>
              <a:t>W</a:t>
            </a:r>
            <a:r>
              <a:rPr lang="zh-CN" altLang="en-US" sz="2800" b="1" dirty="0">
                <a:solidFill>
                  <a:srgbClr val="000099"/>
                </a:solidFill>
                <a:latin typeface="Times New Roman" panose="02020603050405020304" pitchFamily="18" charset="0"/>
                <a:ea typeface="仿宋_GB2312" pitchFamily="49" charset="-122"/>
              </a:rPr>
              <a:t>＝</a:t>
            </a:r>
            <a:r>
              <a:rPr lang="en-US" altLang="zh-CN" sz="2800" b="1" dirty="0">
                <a:solidFill>
                  <a:srgbClr val="000099"/>
                </a:solidFill>
                <a:latin typeface="Times New Roman" panose="02020603050405020304" pitchFamily="18" charset="0"/>
                <a:ea typeface="仿宋_GB2312" pitchFamily="49" charset="-122"/>
              </a:rPr>
              <a:t>{ 2, 7, 4, 5 }</a:t>
            </a:r>
            <a:r>
              <a:rPr lang="zh-CN" altLang="en-US" sz="2800" b="1" dirty="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若给每个字符以等长编码（</a:t>
            </a:r>
            <a:r>
              <a:rPr lang="en-US" altLang="zh-CN" sz="2800" b="1" dirty="0">
                <a:solidFill>
                  <a:srgbClr val="000099"/>
                </a:solidFill>
                <a:latin typeface="Times New Roman" panose="02020603050405020304" pitchFamily="18" charset="0"/>
                <a:ea typeface="仿宋_GB2312" pitchFamily="49" charset="-122"/>
              </a:rPr>
              <a:t>2</a:t>
            </a:r>
            <a:r>
              <a:rPr lang="zh-CN" altLang="en-US" sz="2800" b="1" dirty="0">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a:t>
            </a:r>
            <a:r>
              <a:rPr lang="en-GB" altLang="zh-CN" sz="2800" b="1" dirty="0">
                <a:solidFill>
                  <a:schemeClr val="tx2"/>
                </a:solidFill>
                <a:latin typeface="Times New Roman" panose="02020603050405020304" pitchFamily="18" charset="0"/>
                <a:ea typeface="仿宋_GB2312" pitchFamily="49" charset="-122"/>
              </a:rPr>
              <a:t> : 00   T : 10    C : 01    S : 11</a:t>
            </a:r>
            <a:endParaRPr lang="en-US" altLang="zh-CN" sz="2800" b="1" dirty="0">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则总编码长度为</a:t>
            </a:r>
            <a:r>
              <a:rPr lang="zh-CN" altLang="en-US" sz="2800" b="1" dirty="0">
                <a:latin typeface="Times New Roman" panose="02020603050405020304" pitchFamily="18" charset="0"/>
                <a:ea typeface="仿宋_GB2312" pitchFamily="49" charset="-122"/>
              </a:rPr>
              <a:t> </a:t>
            </a:r>
            <a:r>
              <a:rPr lang="en-US" altLang="zh-CN" sz="2800" b="1" dirty="0">
                <a:solidFill>
                  <a:srgbClr val="006600"/>
                </a:solidFill>
                <a:latin typeface="Times New Roman" panose="02020603050405020304" pitchFamily="18" charset="0"/>
                <a:ea typeface="仿宋_GB2312" pitchFamily="49" charset="-122"/>
              </a:rPr>
              <a:t>( 2+7+4+5 ) * 2 = 36</a:t>
            </a:r>
            <a:r>
              <a:rPr lang="zh-CN" altLang="en-US" sz="2800" b="1" dirty="0">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FF0000"/>
                </a:solidFill>
                <a:latin typeface="Times New Roman" panose="02020603050405020304" pitchFamily="18" charset="0"/>
                <a:ea typeface="仿宋_GB2312" pitchFamily="49" charset="-122"/>
              </a:rPr>
              <a:t>能否减少总编码长度，使得发出同样报文，可以用最少的二进制代码表示？</a:t>
            </a:r>
          </a:p>
        </p:txBody>
      </p:sp>
      <p:grpSp>
        <p:nvGrpSpPr>
          <p:cNvPr id="4" name="Group 28"/>
          <p:cNvGrpSpPr>
            <a:grpSpLocks/>
          </p:cNvGrpSpPr>
          <p:nvPr/>
        </p:nvGrpSpPr>
        <p:grpSpPr bwMode="auto">
          <a:xfrm>
            <a:off x="9768408" y="836712"/>
            <a:ext cx="2195736" cy="1819571"/>
            <a:chOff x="2112" y="487"/>
            <a:chExt cx="1584" cy="1409"/>
          </a:xfrm>
        </p:grpSpPr>
        <p:sp>
          <p:nvSpPr>
            <p:cNvPr id="5"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6"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7"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8"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9"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0"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1"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2"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3" name="Text Box 11"/>
            <p:cNvSpPr txBox="1">
              <a:spLocks noChangeArrowheads="1"/>
            </p:cNvSpPr>
            <p:nvPr/>
          </p:nvSpPr>
          <p:spPr bwMode="auto">
            <a:xfrm>
              <a:off x="2152"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sp>
          <p:nvSpPr>
            <p:cNvPr id="14"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6"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7" name="Text Box 15"/>
            <p:cNvSpPr txBox="1">
              <a:spLocks noChangeArrowheads="1"/>
            </p:cNvSpPr>
            <p:nvPr/>
          </p:nvSpPr>
          <p:spPr bwMode="auto">
            <a:xfrm>
              <a:off x="2548"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18" name="Text Box 16"/>
            <p:cNvSpPr txBox="1">
              <a:spLocks noChangeArrowheads="1"/>
            </p:cNvSpPr>
            <p:nvPr/>
          </p:nvSpPr>
          <p:spPr bwMode="auto">
            <a:xfrm>
              <a:off x="3016"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19" name="Text Box 17"/>
            <p:cNvSpPr txBox="1">
              <a:spLocks noChangeArrowheads="1"/>
            </p:cNvSpPr>
            <p:nvPr/>
          </p:nvSpPr>
          <p:spPr bwMode="auto">
            <a:xfrm>
              <a:off x="3412" y="1297"/>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0" name="Text Box 18"/>
            <p:cNvSpPr txBox="1">
              <a:spLocks noChangeArrowheads="1"/>
            </p:cNvSpPr>
            <p:nvPr/>
          </p:nvSpPr>
          <p:spPr bwMode="auto">
            <a:xfrm>
              <a:off x="2548" y="529"/>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1" name="Text Box 19"/>
            <p:cNvSpPr txBox="1">
              <a:spLocks noChangeArrowheads="1"/>
            </p:cNvSpPr>
            <p:nvPr/>
          </p:nvSpPr>
          <p:spPr bwMode="auto">
            <a:xfrm>
              <a:off x="3124" y="52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2" name="Text Box 20"/>
            <p:cNvSpPr txBox="1">
              <a:spLocks noChangeArrowheads="1"/>
            </p:cNvSpPr>
            <p:nvPr/>
          </p:nvSpPr>
          <p:spPr bwMode="auto">
            <a:xfrm>
              <a:off x="2968"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3" name="Text Box 21"/>
            <p:cNvSpPr txBox="1">
              <a:spLocks noChangeArrowheads="1"/>
            </p:cNvSpPr>
            <p:nvPr/>
          </p:nvSpPr>
          <p:spPr bwMode="auto">
            <a:xfrm>
              <a:off x="220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4" name="Text Box 22"/>
            <p:cNvSpPr txBox="1">
              <a:spLocks noChangeArrowheads="1"/>
            </p:cNvSpPr>
            <p:nvPr/>
          </p:nvSpPr>
          <p:spPr bwMode="auto">
            <a:xfrm>
              <a:off x="3412"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5" name="Text Box 23"/>
            <p:cNvSpPr txBox="1">
              <a:spLocks noChangeArrowheads="1"/>
            </p:cNvSpPr>
            <p:nvPr/>
          </p:nvSpPr>
          <p:spPr bwMode="auto">
            <a:xfrm>
              <a:off x="268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6" name="Text Box 24"/>
            <p:cNvSpPr txBox="1">
              <a:spLocks noChangeArrowheads="1"/>
            </p:cNvSpPr>
            <p:nvPr/>
          </p:nvSpPr>
          <p:spPr bwMode="auto">
            <a:xfrm>
              <a:off x="2152"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A</a:t>
              </a:r>
              <a:endParaRPr lang="en-US" altLang="zh-CN" sz="2000">
                <a:latin typeface="Times New Roman" panose="02020603050405020304" pitchFamily="18" charset="0"/>
              </a:endParaRPr>
            </a:p>
          </p:txBody>
        </p:sp>
        <p:sp>
          <p:nvSpPr>
            <p:cNvPr id="27" name="Text Box 25"/>
            <p:cNvSpPr txBox="1">
              <a:spLocks noChangeArrowheads="1"/>
            </p:cNvSpPr>
            <p:nvPr/>
          </p:nvSpPr>
          <p:spPr bwMode="auto">
            <a:xfrm>
              <a:off x="2536"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C</a:t>
              </a:r>
              <a:endParaRPr lang="en-US" altLang="zh-CN" sz="2000">
                <a:latin typeface="Times New Roman" panose="02020603050405020304" pitchFamily="18" charset="0"/>
              </a:endParaRPr>
            </a:p>
          </p:txBody>
        </p:sp>
        <p:sp>
          <p:nvSpPr>
            <p:cNvPr id="28" name="Text Box 26"/>
            <p:cNvSpPr txBox="1">
              <a:spLocks noChangeArrowheads="1"/>
            </p:cNvSpPr>
            <p:nvPr/>
          </p:nvSpPr>
          <p:spPr bwMode="auto">
            <a:xfrm>
              <a:off x="2984" y="1539"/>
              <a:ext cx="281"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T</a:t>
              </a:r>
              <a:endParaRPr lang="en-US" altLang="zh-CN" sz="2000">
                <a:latin typeface="Times New Roman" panose="02020603050405020304" pitchFamily="18" charset="0"/>
              </a:endParaRPr>
            </a:p>
          </p:txBody>
        </p:sp>
        <p:sp>
          <p:nvSpPr>
            <p:cNvPr id="29" name="Text Box 27"/>
            <p:cNvSpPr txBox="1">
              <a:spLocks noChangeArrowheads="1"/>
            </p:cNvSpPr>
            <p:nvPr/>
          </p:nvSpPr>
          <p:spPr bwMode="auto">
            <a:xfrm>
              <a:off x="3400" y="1530"/>
              <a:ext cx="257"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S</a:t>
              </a:r>
              <a:endParaRPr lang="en-US" altLang="zh-CN" sz="2000">
                <a:latin typeface="Times New Roman" panose="02020603050405020304" pitchFamily="18" charset="0"/>
              </a:endParaRPr>
            </a:p>
          </p:txBody>
        </p:sp>
      </p:grpSp>
    </p:spTree>
    <p:extLst>
      <p:ext uri="{BB962C8B-B14F-4D97-AF65-F5344CB8AC3E}">
        <p14:creationId xmlns:p14="http://schemas.microsoft.com/office/powerpoint/2010/main" val="499782097"/>
      </p:ext>
    </p:extLst>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1079896" y="2564904"/>
            <a:ext cx="10344696" cy="345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各字符出现概率为</a:t>
            </a:r>
            <a:r>
              <a:rPr lang="en-US" altLang="zh-CN" sz="2800" dirty="0">
                <a:solidFill>
                  <a:schemeClr val="tx2"/>
                </a:solidFill>
                <a:latin typeface="Times New Roman" panose="02020603050405020304" pitchFamily="18" charset="0"/>
                <a:ea typeface="仿宋_GB2312" pitchFamily="49" charset="-122"/>
              </a:rPr>
              <a:t>{ 2/18, 7/18, 4/18, 5/18</a:t>
            </a:r>
            <a:r>
              <a:rPr lang="en-US" altLang="zh-CN"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仿宋_GB2312" pitchFamily="49" charset="-122"/>
              </a:rPr>
              <a:t>，</a:t>
            </a:r>
            <a:r>
              <a:rPr lang="zh-CN" altLang="en-US" sz="2800" dirty="0">
                <a:solidFill>
                  <a:srgbClr val="000099"/>
                </a:solidFill>
                <a:latin typeface="Times New Roman" panose="02020603050405020304" pitchFamily="18" charset="0"/>
                <a:ea typeface="仿宋_GB2312" pitchFamily="49" charset="-122"/>
              </a:rPr>
              <a:t>化整为</a:t>
            </a:r>
            <a:r>
              <a:rPr lang="zh-CN" altLang="en-US"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 2, 7, 4</a:t>
            </a:r>
            <a:r>
              <a:rPr lang="zh-CN" altLang="en-GB"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5 }</a:t>
            </a:r>
            <a:r>
              <a:rPr lang="zh-CN" altLang="en-US" sz="2800" dirty="0">
                <a:solidFill>
                  <a:srgbClr val="000099"/>
                </a:solidFill>
                <a:latin typeface="Times New Roman" panose="02020603050405020304" pitchFamily="18" charset="0"/>
                <a:ea typeface="仿宋_GB2312" pitchFamily="49" charset="-122"/>
              </a:rPr>
              <a:t>。以它们为各叶结点上的权值</a:t>
            </a: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建立</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树。</a:t>
            </a:r>
            <a:r>
              <a:rPr lang="zh-CN" altLang="en-US" sz="2800" u="sng" dirty="0">
                <a:solidFill>
                  <a:srgbClr val="009900"/>
                </a:solidFill>
                <a:latin typeface="Times New Roman" panose="02020603050405020304" pitchFamily="18" charset="0"/>
                <a:ea typeface="仿宋_GB2312" pitchFamily="49" charset="-122"/>
              </a:rPr>
              <a:t>左分支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accent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0</a:t>
            </a:r>
            <a:r>
              <a:rPr lang="zh-CN" altLang="en-US" sz="2800" u="sng" dirty="0">
                <a:solidFill>
                  <a:srgbClr val="000099"/>
                </a:solidFill>
                <a:latin typeface="Times New Roman" panose="02020603050405020304" pitchFamily="18" charset="0"/>
                <a:ea typeface="仿宋_GB2312" pitchFamily="49" charset="-122"/>
              </a:rPr>
              <a:t>，</a:t>
            </a:r>
            <a:r>
              <a:rPr lang="zh-CN" altLang="en-US" sz="2800" u="sng" dirty="0">
                <a:solidFill>
                  <a:srgbClr val="009900"/>
                </a:solidFill>
                <a:latin typeface="Times New Roman" panose="02020603050405020304" pitchFamily="18" charset="0"/>
                <a:ea typeface="仿宋_GB2312" pitchFamily="49" charset="-122"/>
              </a:rPr>
              <a:t>右分支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tx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1</a:t>
            </a:r>
            <a:r>
              <a:rPr lang="zh-CN" altLang="en-US" sz="2800" dirty="0">
                <a:solidFill>
                  <a:srgbClr val="000099"/>
                </a:solidFill>
                <a:latin typeface="Times New Roman" panose="02020603050405020304" pitchFamily="18" charset="0"/>
                <a:ea typeface="仿宋_GB2312" pitchFamily="49" charset="-122"/>
              </a:rPr>
              <a:t>，得</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编码</a:t>
            </a:r>
            <a:r>
              <a:rPr lang="zh-CN" altLang="en-GB" sz="2800" dirty="0">
                <a:solidFill>
                  <a:srgbClr val="000099"/>
                </a:solidFill>
                <a:latin typeface="Times New Roman" panose="02020603050405020304" pitchFamily="18" charset="0"/>
                <a:ea typeface="仿宋_GB2312" pitchFamily="49" charset="-122"/>
              </a:rPr>
              <a:t>(变长编码)</a:t>
            </a:r>
            <a:endParaRPr lang="en-US" altLang="zh-CN" sz="2800" dirty="0">
              <a:solidFill>
                <a:srgbClr val="000099"/>
              </a:solidFill>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pPr>
            <a:r>
              <a:rPr lang="en-US" altLang="zh-CN" sz="2800" dirty="0">
                <a:solidFill>
                  <a:srgbClr val="000099"/>
                </a:solidFill>
                <a:latin typeface="Times New Roman" panose="02020603050405020304" pitchFamily="18" charset="0"/>
                <a:ea typeface="仿宋_GB2312" pitchFamily="49" charset="-122"/>
              </a:rPr>
              <a:t> 	A : 0    T : 10     C : 110    S : 111</a:t>
            </a:r>
          </a:p>
          <a:p>
            <a:pPr>
              <a:lnSpc>
                <a:spcPct val="105000"/>
              </a:lnSpc>
              <a:spcBef>
                <a:spcPct val="15000"/>
              </a:spcBef>
              <a:buClr>
                <a:srgbClr val="800080"/>
              </a:buClr>
              <a:buSzPct val="50000"/>
              <a:buFont typeface="Wingdings" panose="05000000000000000000" pitchFamily="2" charset="2"/>
              <a:buChar char="n"/>
            </a:pPr>
            <a:r>
              <a:rPr lang="zh-CN" altLang="en-GB" sz="2800" dirty="0">
                <a:solidFill>
                  <a:srgbClr val="000099"/>
                </a:solidFill>
                <a:latin typeface="Times New Roman" panose="02020603050405020304" pitchFamily="18" charset="0"/>
                <a:ea typeface="仿宋_GB2312" pitchFamily="49" charset="-122"/>
              </a:rPr>
              <a:t>总</a:t>
            </a:r>
            <a:r>
              <a:rPr lang="zh-CN" altLang="en-GB" sz="2800" dirty="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2800" dirty="0">
                <a:latin typeface="Times New Roman" panose="02020603050405020304" pitchFamily="18" charset="0"/>
                <a:ea typeface="仿宋_GB2312" pitchFamily="49" charset="-122"/>
                <a:sym typeface="Symbol" panose="05050102010706020507" pitchFamily="18" charset="2"/>
              </a:rPr>
              <a:t>：</a:t>
            </a:r>
            <a:r>
              <a:rPr lang="zh-CN" altLang="en-GB" sz="2800" dirty="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( 2+4 )*3 = 35</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dirty="0">
                <a:solidFill>
                  <a:srgbClr val="000099"/>
                </a:solidFill>
                <a:latin typeface="Times New Roman" panose="02020603050405020304" pitchFamily="18" charset="0"/>
                <a:ea typeface="仿宋_GB2312" pitchFamily="49" charset="-122"/>
                <a:sym typeface="Symbol" panose="05050102010706020507" pitchFamily="18" charset="2"/>
              </a:rPr>
              <a:t>比等长编码的情形要短</a:t>
            </a:r>
            <a:endParaRPr lang="en-US" altLang="zh-CN" sz="2800" dirty="0">
              <a:solidFill>
                <a:srgbClr val="000099"/>
              </a:solidFill>
              <a:latin typeface="Times New Roman" panose="02020603050405020304" pitchFamily="18" charset="0"/>
              <a:ea typeface="仿宋_GB2312" pitchFamily="49" charset="-122"/>
            </a:endParaRPr>
          </a:p>
        </p:txBody>
      </p:sp>
      <p:grpSp>
        <p:nvGrpSpPr>
          <p:cNvPr id="210947" name="Group 28"/>
          <p:cNvGrpSpPr>
            <a:grpSpLocks/>
          </p:cNvGrpSpPr>
          <p:nvPr/>
        </p:nvGrpSpPr>
        <p:grpSpPr bwMode="auto">
          <a:xfrm>
            <a:off x="2711624" y="193972"/>
            <a:ext cx="2514600" cy="2212975"/>
            <a:chOff x="2112" y="487"/>
            <a:chExt cx="1584" cy="1394"/>
          </a:xfrm>
        </p:grpSpPr>
        <p:sp>
          <p:nvSpPr>
            <p:cNvPr id="210948"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0"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1"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2"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3"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4"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5"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6"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210957"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8"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9"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60"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210961"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210962"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210963"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4"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5"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6"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7"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8"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303128"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303129"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303130"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303131"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grpSp>
      <p:grpSp>
        <p:nvGrpSpPr>
          <p:cNvPr id="29" name="Group 3"/>
          <p:cNvGrpSpPr>
            <a:grpSpLocks/>
          </p:cNvGrpSpPr>
          <p:nvPr/>
        </p:nvGrpSpPr>
        <p:grpSpPr bwMode="auto">
          <a:xfrm>
            <a:off x="7392144" y="44625"/>
            <a:ext cx="2304256" cy="2368671"/>
            <a:chOff x="3696" y="1872"/>
            <a:chExt cx="1488" cy="1607"/>
          </a:xfrm>
        </p:grpSpPr>
        <p:sp>
          <p:nvSpPr>
            <p:cNvPr id="31"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6"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8" name="Text Box 12"/>
            <p:cNvSpPr txBox="1">
              <a:spLocks noChangeArrowheads="1"/>
            </p:cNvSpPr>
            <p:nvPr/>
          </p:nvSpPr>
          <p:spPr bwMode="auto">
            <a:xfrm>
              <a:off x="3740" y="1963"/>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39" name="Text Box 13"/>
            <p:cNvSpPr txBox="1">
              <a:spLocks noChangeArrowheads="1"/>
            </p:cNvSpPr>
            <p:nvPr/>
          </p:nvSpPr>
          <p:spPr bwMode="auto">
            <a:xfrm>
              <a:off x="4088" y="2395"/>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0" name="Text Box 14"/>
            <p:cNvSpPr txBox="1">
              <a:spLocks noChangeArrowheads="1"/>
            </p:cNvSpPr>
            <p:nvPr/>
          </p:nvSpPr>
          <p:spPr bwMode="auto">
            <a:xfrm>
              <a:off x="4376"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1" name="Text Box 15"/>
            <p:cNvSpPr txBox="1">
              <a:spLocks noChangeArrowheads="1"/>
            </p:cNvSpPr>
            <p:nvPr/>
          </p:nvSpPr>
          <p:spPr bwMode="auto">
            <a:xfrm>
              <a:off x="4316" y="195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2" name="Text Box 16"/>
            <p:cNvSpPr txBox="1">
              <a:spLocks noChangeArrowheads="1"/>
            </p:cNvSpPr>
            <p:nvPr/>
          </p:nvSpPr>
          <p:spPr bwMode="auto">
            <a:xfrm>
              <a:off x="4616" y="2386"/>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3" name="Text Box 17"/>
            <p:cNvSpPr txBox="1">
              <a:spLocks noChangeArrowheads="1"/>
            </p:cNvSpPr>
            <p:nvPr/>
          </p:nvSpPr>
          <p:spPr bwMode="auto">
            <a:xfrm>
              <a:off x="4844"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4"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5"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6"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7"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8" name="Text Box 22"/>
            <p:cNvSpPr txBox="1">
              <a:spLocks noChangeArrowheads="1"/>
            </p:cNvSpPr>
            <p:nvPr/>
          </p:nvSpPr>
          <p:spPr bwMode="auto">
            <a:xfrm>
              <a:off x="4316"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49" name="Text Box 23"/>
            <p:cNvSpPr txBox="1">
              <a:spLocks noChangeArrowheads="1"/>
            </p:cNvSpPr>
            <p:nvPr/>
          </p:nvSpPr>
          <p:spPr bwMode="auto">
            <a:xfrm>
              <a:off x="4904"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50" name="Text Box 24"/>
            <p:cNvSpPr txBox="1">
              <a:spLocks noChangeArrowheads="1"/>
            </p:cNvSpPr>
            <p:nvPr/>
          </p:nvSpPr>
          <p:spPr bwMode="auto">
            <a:xfrm>
              <a:off x="4040" y="2692"/>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51" name="Text Box 25"/>
            <p:cNvSpPr txBox="1">
              <a:spLocks noChangeArrowheads="1"/>
            </p:cNvSpPr>
            <p:nvPr/>
          </p:nvSpPr>
          <p:spPr bwMode="auto">
            <a:xfrm>
              <a:off x="3740" y="226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cxnSp>
        <p:nvCxnSpPr>
          <p:cNvPr id="3" name="直接箭头连接符 2"/>
          <p:cNvCxnSpPr/>
          <p:nvPr/>
        </p:nvCxnSpPr>
        <p:spPr bwMode="auto">
          <a:xfrm>
            <a:off x="5807968" y="1260771"/>
            <a:ext cx="1008112" cy="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5" name="Text Box 24"/>
          <p:cNvSpPr txBox="1">
            <a:spLocks noChangeArrowheads="1"/>
          </p:cNvSpPr>
          <p:nvPr/>
        </p:nvSpPr>
        <p:spPr bwMode="auto">
          <a:xfrm>
            <a:off x="7002834" y="623896"/>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56" name="Text Box 26"/>
          <p:cNvSpPr txBox="1">
            <a:spLocks noChangeArrowheads="1"/>
          </p:cNvSpPr>
          <p:nvPr/>
        </p:nvSpPr>
        <p:spPr bwMode="auto">
          <a:xfrm>
            <a:off x="7486281" y="1263976"/>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57" name="Text Box 25"/>
          <p:cNvSpPr txBox="1">
            <a:spLocks noChangeArrowheads="1"/>
          </p:cNvSpPr>
          <p:nvPr/>
        </p:nvSpPr>
        <p:spPr bwMode="auto">
          <a:xfrm>
            <a:off x="7910159" y="1903495"/>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58" name="Text Box 27"/>
          <p:cNvSpPr txBox="1">
            <a:spLocks noChangeArrowheads="1"/>
          </p:cNvSpPr>
          <p:nvPr/>
        </p:nvSpPr>
        <p:spPr bwMode="auto">
          <a:xfrm>
            <a:off x="9674614" y="1920851"/>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sp>
        <p:nvSpPr>
          <p:cNvPr id="5" name="圆角矩形标注 4"/>
          <p:cNvSpPr/>
          <p:nvPr/>
        </p:nvSpPr>
        <p:spPr>
          <a:xfrm>
            <a:off x="6799539" y="6143097"/>
            <a:ext cx="1433191" cy="408623"/>
          </a:xfrm>
          <a:prstGeom prst="wedgeRoundRectCallout">
            <a:avLst>
              <a:gd name="adj1" fmla="val -60867"/>
              <a:gd name="adj2" fmla="val -105204"/>
              <a:gd name="adj3" fmla="val 16667"/>
            </a:avLst>
          </a:prstGeom>
          <a:ln>
            <a:solidFill>
              <a:srgbClr val="FF0000"/>
            </a:solidFill>
          </a:ln>
        </p:spPr>
        <p:txBody>
          <a:bodyPr lIns="0" tIns="0" rIns="0" bIns="0" rtlCol="0" anchor="ctr">
            <a:spAutoFit/>
          </a:bodyPr>
          <a:lstStyle/>
          <a:p>
            <a:pPr algn="ctr"/>
            <a:r>
              <a:rPr lang="en-US" altLang="zh-CN" sz="2400" dirty="0">
                <a:solidFill>
                  <a:srgbClr val="FF0000"/>
                </a:solidFill>
              </a:rPr>
              <a:t>WPL</a:t>
            </a:r>
            <a:endParaRPr lang="zh-CN" altLang="en-US" sz="2400" dirty="0">
              <a:solidFill>
                <a:srgbClr val="FF0000"/>
              </a:solidFill>
            </a:endParaRPr>
          </a:p>
        </p:txBody>
      </p:sp>
    </p:spTree>
    <p:extLst>
      <p:ext uri="{BB962C8B-B14F-4D97-AF65-F5344CB8AC3E}">
        <p14:creationId xmlns:p14="http://schemas.microsoft.com/office/powerpoint/2010/main" val="1140612552"/>
      </p:ext>
    </p:extLst>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en-US" altLang="zh-CN" b="1" dirty="0">
                <a:latin typeface="华文新魏" panose="02010800040101010101" pitchFamily="2" charset="-122"/>
                <a:ea typeface="华文新魏" panose="02010800040101010101" pitchFamily="2" charset="-122"/>
              </a:rPr>
              <a:t>Huffman</a:t>
            </a:r>
            <a:r>
              <a:rPr lang="zh-CN" altLang="en-US" b="1" dirty="0">
                <a:latin typeface="华文新魏" panose="02010800040101010101" pitchFamily="2" charset="-122"/>
                <a:ea typeface="华文新魏" panose="02010800040101010101" pitchFamily="2" charset="-122"/>
              </a:rPr>
              <a:t>编码</a:t>
            </a:r>
            <a:endParaRPr lang="zh-CN" altLang="en-US" dirty="0"/>
          </a:p>
        </p:txBody>
      </p:sp>
      <p:sp>
        <p:nvSpPr>
          <p:cNvPr id="3" name="内容占位符 2"/>
          <p:cNvSpPr>
            <a:spLocks noGrp="1"/>
          </p:cNvSpPr>
          <p:nvPr>
            <p:ph idx="1"/>
          </p:nvPr>
        </p:nvSpPr>
        <p:spPr>
          <a:xfrm>
            <a:off x="1682119" y="1290063"/>
            <a:ext cx="7157278" cy="4491360"/>
          </a:xfrm>
        </p:spPr>
        <p:txBody>
          <a:bodyPr>
            <a:normAutofit/>
          </a:bodyPr>
          <a:lstStyle/>
          <a:p>
            <a:pPr marL="457200" indent="-457200"/>
            <a:r>
              <a:rPr lang="zh-CN" altLang="en-US" sz="3200" dirty="0"/>
              <a:t>哈夫曼编码是一种不等长</a:t>
            </a:r>
            <a:r>
              <a:rPr lang="zh-CN" altLang="en-US" sz="3200" dirty="0" smtClean="0"/>
              <a:t>编码方案</a:t>
            </a:r>
            <a:endParaRPr lang="en-US" altLang="zh-CN" sz="3200" dirty="0" smtClean="0"/>
          </a:p>
          <a:p>
            <a:pPr marL="457200" indent="-457200"/>
            <a:r>
              <a:rPr lang="zh-CN" altLang="en-US" sz="3200" dirty="0" smtClean="0"/>
              <a:t>不等长编码方案要求</a:t>
            </a:r>
            <a:endParaRPr lang="en-US" altLang="zh-CN" sz="3200" dirty="0" smtClean="0"/>
          </a:p>
          <a:p>
            <a:pPr marL="800100" lvl="1" indent="-342900"/>
            <a:r>
              <a:rPr lang="zh-CN" altLang="en-US" sz="2800" dirty="0">
                <a:solidFill>
                  <a:srgbClr val="0000CC"/>
                </a:solidFill>
              </a:rPr>
              <a:t>前缀码</a:t>
            </a:r>
            <a:r>
              <a:rPr lang="zh-CN" altLang="en-US" sz="2800" dirty="0" smtClean="0">
                <a:solidFill>
                  <a:srgbClr val="0000CC"/>
                </a:solidFill>
              </a:rPr>
              <a:t>：</a:t>
            </a:r>
            <a:r>
              <a:rPr lang="zh-CN" altLang="en-US" sz="2800" dirty="0" smtClean="0"/>
              <a:t>在编码</a:t>
            </a:r>
            <a:r>
              <a:rPr lang="zh-CN" altLang="en-US" sz="2800" dirty="0"/>
              <a:t>系统中，任一个编码都不是其他任何编码的前缀（最左子串</a:t>
            </a:r>
            <a:r>
              <a:rPr lang="zh-CN" altLang="en-US" sz="2800" dirty="0" smtClean="0"/>
              <a:t>），这样</a:t>
            </a:r>
            <a:r>
              <a:rPr lang="zh-CN" altLang="en-US" sz="2800" dirty="0"/>
              <a:t>才能保证译码的</a:t>
            </a:r>
            <a:r>
              <a:rPr lang="zh-CN" altLang="en-US" sz="2800" dirty="0" smtClean="0"/>
              <a:t>唯一性</a:t>
            </a:r>
            <a:endParaRPr lang="en-US" altLang="zh-CN" sz="2800" dirty="0" smtClean="0"/>
          </a:p>
          <a:p>
            <a:pPr marL="800100" lvl="1" indent="-342900"/>
            <a:r>
              <a:rPr lang="en-US" altLang="zh-CN" sz="2800" dirty="0">
                <a:solidFill>
                  <a:srgbClr val="FF0000"/>
                </a:solidFill>
              </a:rPr>
              <a:t>01</a:t>
            </a:r>
            <a:r>
              <a:rPr lang="zh-CN" altLang="en-US" sz="2800" dirty="0">
                <a:solidFill>
                  <a:srgbClr val="FF0000"/>
                </a:solidFill>
              </a:rPr>
              <a:t>，</a:t>
            </a:r>
            <a:r>
              <a:rPr lang="en-US" altLang="zh-CN" sz="2800" dirty="0">
                <a:solidFill>
                  <a:srgbClr val="FF0000"/>
                </a:solidFill>
              </a:rPr>
              <a:t>001</a:t>
            </a:r>
            <a:r>
              <a:rPr lang="zh-CN" altLang="en-US" sz="2800" dirty="0">
                <a:solidFill>
                  <a:srgbClr val="FF0000"/>
                </a:solidFill>
              </a:rPr>
              <a:t>，</a:t>
            </a:r>
            <a:r>
              <a:rPr lang="en-US" altLang="zh-CN" sz="2800" dirty="0">
                <a:solidFill>
                  <a:srgbClr val="FF0000"/>
                </a:solidFill>
              </a:rPr>
              <a:t>010</a:t>
            </a:r>
            <a:r>
              <a:rPr lang="zh-CN" altLang="en-US" sz="2800" dirty="0">
                <a:solidFill>
                  <a:srgbClr val="FF0000"/>
                </a:solidFill>
              </a:rPr>
              <a:t>，</a:t>
            </a:r>
            <a:r>
              <a:rPr lang="en-US" altLang="zh-CN" sz="2800" dirty="0">
                <a:solidFill>
                  <a:srgbClr val="FF0000"/>
                </a:solidFill>
              </a:rPr>
              <a:t>100</a:t>
            </a:r>
            <a:r>
              <a:rPr lang="zh-CN" altLang="en-US" sz="2800" dirty="0">
                <a:solidFill>
                  <a:srgbClr val="FF0000"/>
                </a:solidFill>
              </a:rPr>
              <a:t>，</a:t>
            </a:r>
            <a:r>
              <a:rPr lang="en-US" altLang="zh-CN" sz="2800" dirty="0" smtClean="0">
                <a:solidFill>
                  <a:srgbClr val="FF0000"/>
                </a:solidFill>
              </a:rPr>
              <a:t>110</a:t>
            </a:r>
            <a:r>
              <a:rPr lang="zh-CN" altLang="en-US" sz="2800" dirty="0" smtClean="0">
                <a:solidFill>
                  <a:srgbClr val="FF0000"/>
                </a:solidFill>
              </a:rPr>
              <a:t>是否是前缀码？</a:t>
            </a:r>
            <a:endParaRPr lang="zh-CN" altLang="en-US" sz="2800" dirty="0">
              <a:solidFill>
                <a:srgbClr val="FF0000"/>
              </a:solidFill>
            </a:endParaRPr>
          </a:p>
          <a:p>
            <a:pPr marL="457200" indent="-457200"/>
            <a:r>
              <a:rPr lang="zh-CN" altLang="en-US" sz="3200" dirty="0" smtClean="0"/>
              <a:t>利用</a:t>
            </a:r>
            <a:r>
              <a:rPr lang="zh-CN" altLang="en-US" sz="3200" dirty="0"/>
              <a:t>哈夫曼树，我们可以得到平均长度最短的</a:t>
            </a:r>
            <a:r>
              <a:rPr lang="zh-CN" altLang="en-US" sz="3200" dirty="0" smtClean="0"/>
              <a:t>编码</a:t>
            </a:r>
            <a:endParaRPr lang="en-US" altLang="zh-CN" sz="3200" dirty="0" smtClean="0"/>
          </a:p>
          <a:p>
            <a:pPr marL="344487" lvl="1" indent="0">
              <a:buNone/>
            </a:pPr>
            <a:endParaRPr lang="zh-CN" altLang="en-US" sz="2800" dirty="0"/>
          </a:p>
        </p:txBody>
      </p:sp>
      <p:grpSp>
        <p:nvGrpSpPr>
          <p:cNvPr id="5" name="Group 3"/>
          <p:cNvGrpSpPr>
            <a:grpSpLocks/>
          </p:cNvGrpSpPr>
          <p:nvPr/>
        </p:nvGrpSpPr>
        <p:grpSpPr bwMode="auto">
          <a:xfrm>
            <a:off x="9377536" y="1087466"/>
            <a:ext cx="1759024" cy="1725575"/>
            <a:chOff x="3696" y="1872"/>
            <a:chExt cx="1488" cy="1617"/>
          </a:xfrm>
        </p:grpSpPr>
        <p:sp>
          <p:nvSpPr>
            <p:cNvPr id="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3" name="Text Box 12"/>
            <p:cNvSpPr txBox="1">
              <a:spLocks noChangeArrowheads="1"/>
            </p:cNvSpPr>
            <p:nvPr/>
          </p:nvSpPr>
          <p:spPr bwMode="auto">
            <a:xfrm>
              <a:off x="3726" y="1953"/>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4" name="Text Box 13"/>
            <p:cNvSpPr txBox="1">
              <a:spLocks noChangeArrowheads="1"/>
            </p:cNvSpPr>
            <p:nvPr/>
          </p:nvSpPr>
          <p:spPr bwMode="auto">
            <a:xfrm>
              <a:off x="4074" y="2385"/>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5" name="Text Box 14"/>
            <p:cNvSpPr txBox="1">
              <a:spLocks noChangeArrowheads="1"/>
            </p:cNvSpPr>
            <p:nvPr/>
          </p:nvSpPr>
          <p:spPr bwMode="auto">
            <a:xfrm>
              <a:off x="4362"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6" name="Text Box 15"/>
            <p:cNvSpPr txBox="1">
              <a:spLocks noChangeArrowheads="1"/>
            </p:cNvSpPr>
            <p:nvPr/>
          </p:nvSpPr>
          <p:spPr bwMode="auto">
            <a:xfrm>
              <a:off x="4302" y="194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7" name="Text Box 16"/>
            <p:cNvSpPr txBox="1">
              <a:spLocks noChangeArrowheads="1"/>
            </p:cNvSpPr>
            <p:nvPr/>
          </p:nvSpPr>
          <p:spPr bwMode="auto">
            <a:xfrm>
              <a:off x="4602" y="2376"/>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8" name="Text Box 17"/>
            <p:cNvSpPr txBox="1">
              <a:spLocks noChangeArrowheads="1"/>
            </p:cNvSpPr>
            <p:nvPr/>
          </p:nvSpPr>
          <p:spPr bwMode="auto">
            <a:xfrm>
              <a:off x="4830"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3" name="Text Box 22"/>
            <p:cNvSpPr txBox="1">
              <a:spLocks noChangeArrowheads="1"/>
            </p:cNvSpPr>
            <p:nvPr/>
          </p:nvSpPr>
          <p:spPr bwMode="auto">
            <a:xfrm>
              <a:off x="4302"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24" name="Text Box 23"/>
            <p:cNvSpPr txBox="1">
              <a:spLocks noChangeArrowheads="1"/>
            </p:cNvSpPr>
            <p:nvPr/>
          </p:nvSpPr>
          <p:spPr bwMode="auto">
            <a:xfrm>
              <a:off x="4890"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5" name="Text Box 24"/>
            <p:cNvSpPr txBox="1">
              <a:spLocks noChangeArrowheads="1"/>
            </p:cNvSpPr>
            <p:nvPr/>
          </p:nvSpPr>
          <p:spPr bwMode="auto">
            <a:xfrm>
              <a:off x="4026" y="2682"/>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26" name="Text Box 25"/>
            <p:cNvSpPr txBox="1">
              <a:spLocks noChangeArrowheads="1"/>
            </p:cNvSpPr>
            <p:nvPr/>
          </p:nvSpPr>
          <p:spPr bwMode="auto">
            <a:xfrm>
              <a:off x="3726" y="225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grpSp>
      <p:sp>
        <p:nvSpPr>
          <p:cNvPr id="27" name="矩形 26"/>
          <p:cNvSpPr/>
          <p:nvPr/>
        </p:nvSpPr>
        <p:spPr>
          <a:xfrm>
            <a:off x="10015478" y="3201650"/>
            <a:ext cx="1086800" cy="1523494"/>
          </a:xfrm>
          <a:prstGeom prst="rect">
            <a:avLst/>
          </a:prstGeom>
        </p:spPr>
        <p:txBody>
          <a:bodyPr wrap="square">
            <a:spAutoFit/>
          </a:bodyPr>
          <a:lstStyle/>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A : 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T : 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C : 110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S :  111</a:t>
            </a:r>
          </a:p>
        </p:txBody>
      </p:sp>
      <p:sp>
        <p:nvSpPr>
          <p:cNvPr id="28" name="Text Box 24"/>
          <p:cNvSpPr txBox="1">
            <a:spLocks noChangeArrowheads="1"/>
          </p:cNvSpPr>
          <p:nvPr/>
        </p:nvSpPr>
        <p:spPr bwMode="auto">
          <a:xfrm>
            <a:off x="9068540" y="1506887"/>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1800" dirty="0">
              <a:latin typeface="Times New Roman" panose="02020603050405020304" pitchFamily="18" charset="0"/>
            </a:endParaRPr>
          </a:p>
        </p:txBody>
      </p:sp>
      <p:sp>
        <p:nvSpPr>
          <p:cNvPr id="29" name="Text Box 26"/>
          <p:cNvSpPr txBox="1">
            <a:spLocks noChangeArrowheads="1"/>
          </p:cNvSpPr>
          <p:nvPr/>
        </p:nvSpPr>
        <p:spPr bwMode="auto">
          <a:xfrm>
            <a:off x="9453398" y="1980700"/>
            <a:ext cx="35618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1800" dirty="0">
              <a:latin typeface="Times New Roman" panose="02020603050405020304" pitchFamily="18" charset="0"/>
            </a:endParaRPr>
          </a:p>
        </p:txBody>
      </p:sp>
      <p:sp>
        <p:nvSpPr>
          <p:cNvPr id="30" name="Text Box 25"/>
          <p:cNvSpPr txBox="1">
            <a:spLocks noChangeArrowheads="1"/>
          </p:cNvSpPr>
          <p:nvPr/>
        </p:nvSpPr>
        <p:spPr bwMode="auto">
          <a:xfrm>
            <a:off x="9737576" y="2435923"/>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1800" dirty="0">
              <a:latin typeface="Times New Roman" panose="02020603050405020304" pitchFamily="18" charset="0"/>
            </a:endParaRPr>
          </a:p>
        </p:txBody>
      </p:sp>
      <p:sp>
        <p:nvSpPr>
          <p:cNvPr id="31" name="Text Box 27"/>
          <p:cNvSpPr txBox="1">
            <a:spLocks noChangeArrowheads="1"/>
          </p:cNvSpPr>
          <p:nvPr/>
        </p:nvSpPr>
        <p:spPr bwMode="auto">
          <a:xfrm>
            <a:off x="10555384" y="2427292"/>
            <a:ext cx="32733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1800" dirty="0">
              <a:latin typeface="Times New Roman" panose="02020603050405020304" pitchFamily="18" charset="0"/>
            </a:endParaRPr>
          </a:p>
        </p:txBody>
      </p:sp>
    </p:spTree>
    <p:extLst>
      <p:ext uri="{BB962C8B-B14F-4D97-AF65-F5344CB8AC3E}">
        <p14:creationId xmlns:p14="http://schemas.microsoft.com/office/powerpoint/2010/main" val="49206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199456" y="692696"/>
            <a:ext cx="7772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gn="just">
              <a:buFontTx/>
              <a:buNone/>
            </a:pPr>
            <a:r>
              <a:rPr lang="zh-CN" altLang="en-US" sz="2400" dirty="0">
                <a:solidFill>
                  <a:schemeClr val="tx1"/>
                </a:solidFill>
                <a:latin typeface="Times New Roman" pitchFamily="18" charset="0"/>
              </a:rPr>
              <a:t>例：给出下面一个文本：</a:t>
            </a:r>
          </a:p>
          <a:p>
            <a:pPr algn="just">
              <a:buFontTx/>
              <a:buNone/>
            </a:pPr>
            <a:r>
              <a:rPr lang="zh-CN" altLang="en-US" sz="2400" dirty="0">
                <a:solidFill>
                  <a:schemeClr val="tx1"/>
                </a:solidFill>
                <a:latin typeface="Times New Roman" pitchFamily="18" charset="0"/>
              </a:rPr>
              <a:t>                 </a:t>
            </a:r>
            <a:r>
              <a:rPr lang="en-US" altLang="zh-CN" sz="2400" dirty="0">
                <a:solidFill>
                  <a:schemeClr val="tx1"/>
                </a:solidFill>
                <a:latin typeface="Times New Roman" pitchFamily="18" charset="0"/>
              </a:rPr>
              <a:t>CASTP CATS SAT AT A TASA </a:t>
            </a:r>
          </a:p>
          <a:p>
            <a:pPr algn="just">
              <a:buFontTx/>
              <a:buNone/>
            </a:pPr>
            <a:r>
              <a:rPr lang="en-US" altLang="zh-CN" sz="2400" dirty="0">
                <a:solidFill>
                  <a:schemeClr val="tx1"/>
                </a:solidFill>
                <a:latin typeface="Times New Roman" pitchFamily="18" charset="0"/>
              </a:rPr>
              <a:t>    </a:t>
            </a:r>
            <a:r>
              <a:rPr lang="zh-CN" altLang="en-US" sz="2400" dirty="0">
                <a:solidFill>
                  <a:schemeClr val="tx1"/>
                </a:solidFill>
                <a:latin typeface="Times New Roman" pitchFamily="18" charset="0"/>
              </a:rPr>
              <a:t>字符的集合</a:t>
            </a:r>
            <a:r>
              <a:rPr lang="en-US" altLang="zh-CN" sz="2400" dirty="0">
                <a:solidFill>
                  <a:schemeClr val="tx1"/>
                </a:solidFill>
                <a:latin typeface="Times New Roman" pitchFamily="18" charset="0"/>
              </a:rPr>
              <a:t>D</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{C, A, S, T, P,︺}</a:t>
            </a:r>
            <a:endParaRPr lang="zh-CN" altLang="en-US" sz="2400" dirty="0">
              <a:solidFill>
                <a:schemeClr val="tx1"/>
              </a:solidFill>
              <a:latin typeface="Times New Roman" pitchFamily="18" charset="0"/>
            </a:endParaRPr>
          </a:p>
          <a:p>
            <a:pPr algn="just">
              <a:buFontTx/>
              <a:buNone/>
            </a:pPr>
            <a:r>
              <a:rPr lang="zh-CN" altLang="en-US" sz="2400" dirty="0">
                <a:solidFill>
                  <a:schemeClr val="tx1"/>
                </a:solidFill>
                <a:latin typeface="Times New Roman" pitchFamily="18" charset="0"/>
              </a:rPr>
              <a:t>    出现的频率</a:t>
            </a:r>
            <a:r>
              <a:rPr lang="en-US" altLang="zh-CN" sz="2400" dirty="0">
                <a:solidFill>
                  <a:schemeClr val="tx1"/>
                </a:solidFill>
                <a:latin typeface="Times New Roman" pitchFamily="18" charset="0"/>
              </a:rPr>
              <a:t>W</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{2, 7, 4, 5, 1, 5}</a:t>
            </a:r>
            <a:r>
              <a:rPr lang="zh-CN" altLang="en-US" sz="2400" dirty="0">
                <a:solidFill>
                  <a:schemeClr val="tx1"/>
                </a:solidFill>
                <a:latin typeface="Times New Roman" pitchFamily="18" charset="0"/>
              </a:rPr>
              <a:t> </a:t>
            </a:r>
            <a:endParaRPr lang="zh-CN" altLang="en-US" sz="2400" dirty="0">
              <a:solidFill>
                <a:schemeClr val="tx1"/>
              </a:solidFill>
            </a:endParaRPr>
          </a:p>
        </p:txBody>
      </p:sp>
      <p:sp>
        <p:nvSpPr>
          <p:cNvPr id="5" name="Text Box 62"/>
          <p:cNvSpPr txBox="1">
            <a:spLocks noChangeArrowheads="1"/>
          </p:cNvSpPr>
          <p:nvPr/>
        </p:nvSpPr>
        <p:spPr bwMode="auto">
          <a:xfrm>
            <a:off x="7212384" y="1255166"/>
            <a:ext cx="4140200"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r>
              <a:rPr lang="zh-CN" altLang="en-US" sz="1800" dirty="0">
                <a:latin typeface="Times New Roman" pitchFamily="18" charset="0"/>
              </a:rPr>
              <a:t>基于以上字典得到的二进制编码为：       </a:t>
            </a:r>
            <a:r>
              <a:rPr lang="en-US" altLang="zh-CN" sz="2400" dirty="0">
                <a:solidFill>
                  <a:srgbClr val="C00000"/>
                </a:solidFill>
                <a:latin typeface="Times New Roman" pitchFamily="18" charset="0"/>
              </a:rPr>
              <a:t>1101101110011000111011000111011111000011000011001001011110</a:t>
            </a:r>
          </a:p>
        </p:txBody>
      </p:sp>
      <p:grpSp>
        <p:nvGrpSpPr>
          <p:cNvPr id="6" name="Group 55"/>
          <p:cNvGrpSpPr>
            <a:grpSpLocks/>
          </p:cNvGrpSpPr>
          <p:nvPr/>
        </p:nvGrpSpPr>
        <p:grpSpPr bwMode="auto">
          <a:xfrm>
            <a:off x="2133600" y="2590800"/>
            <a:ext cx="2971800" cy="3221038"/>
            <a:chOff x="384" y="1632"/>
            <a:chExt cx="1872" cy="2029"/>
          </a:xfrm>
        </p:grpSpPr>
        <p:sp>
          <p:nvSpPr>
            <p:cNvPr id="7" name="Text Box 16"/>
            <p:cNvSpPr txBox="1">
              <a:spLocks noChangeArrowheads="1"/>
            </p:cNvSpPr>
            <p:nvPr/>
          </p:nvSpPr>
          <p:spPr bwMode="auto">
            <a:xfrm>
              <a:off x="384" y="216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8" name="Text Box 21"/>
            <p:cNvSpPr txBox="1">
              <a:spLocks noChangeArrowheads="1"/>
            </p:cNvSpPr>
            <p:nvPr/>
          </p:nvSpPr>
          <p:spPr bwMode="auto">
            <a:xfrm>
              <a:off x="922" y="163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9" name="Text Box 44"/>
            <p:cNvSpPr txBox="1">
              <a:spLocks noChangeArrowheads="1"/>
            </p:cNvSpPr>
            <p:nvPr/>
          </p:nvSpPr>
          <p:spPr bwMode="auto">
            <a:xfrm>
              <a:off x="1498" y="33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0" name="Text Box 46"/>
            <p:cNvSpPr txBox="1">
              <a:spLocks noChangeArrowheads="1"/>
            </p:cNvSpPr>
            <p:nvPr/>
          </p:nvSpPr>
          <p:spPr bwMode="auto">
            <a:xfrm>
              <a:off x="1882" y="274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1" name="Text Box 57"/>
            <p:cNvSpPr txBox="1">
              <a:spLocks noChangeArrowheads="1"/>
            </p:cNvSpPr>
            <p:nvPr/>
          </p:nvSpPr>
          <p:spPr bwMode="auto">
            <a:xfrm>
              <a:off x="1595" y="2254"/>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grpSp>
      <p:grpSp>
        <p:nvGrpSpPr>
          <p:cNvPr id="12" name="Group 56"/>
          <p:cNvGrpSpPr>
            <a:grpSpLocks/>
          </p:cNvGrpSpPr>
          <p:nvPr/>
        </p:nvGrpSpPr>
        <p:grpSpPr bwMode="auto">
          <a:xfrm>
            <a:off x="3048001" y="2590800"/>
            <a:ext cx="3032125" cy="3219450"/>
            <a:chOff x="960" y="1632"/>
            <a:chExt cx="1910" cy="2028"/>
          </a:xfrm>
        </p:grpSpPr>
        <p:sp>
          <p:nvSpPr>
            <p:cNvPr id="13" name="Text Box 17"/>
            <p:cNvSpPr txBox="1">
              <a:spLocks noChangeArrowheads="1"/>
            </p:cNvSpPr>
            <p:nvPr/>
          </p:nvSpPr>
          <p:spPr bwMode="auto">
            <a:xfrm>
              <a:off x="960" y="21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4" name="Text Box 22"/>
            <p:cNvSpPr txBox="1">
              <a:spLocks noChangeArrowheads="1"/>
            </p:cNvSpPr>
            <p:nvPr/>
          </p:nvSpPr>
          <p:spPr bwMode="auto">
            <a:xfrm>
              <a:off x="1632" y="1632"/>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5" name="Text Box 45"/>
            <p:cNvSpPr txBox="1">
              <a:spLocks noChangeArrowheads="1"/>
            </p:cNvSpPr>
            <p:nvPr/>
          </p:nvSpPr>
          <p:spPr bwMode="auto">
            <a:xfrm>
              <a:off x="2074" y="3312"/>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6" name="Text Box 47"/>
            <p:cNvSpPr txBox="1">
              <a:spLocks noChangeArrowheads="1"/>
            </p:cNvSpPr>
            <p:nvPr/>
          </p:nvSpPr>
          <p:spPr bwMode="auto">
            <a:xfrm>
              <a:off x="2496" y="281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7" name="Text Box 58"/>
            <p:cNvSpPr txBox="1">
              <a:spLocks noChangeArrowheads="1"/>
            </p:cNvSpPr>
            <p:nvPr/>
          </p:nvSpPr>
          <p:spPr bwMode="auto">
            <a:xfrm>
              <a:off x="2112" y="2233"/>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grpSp>
      <p:grpSp>
        <p:nvGrpSpPr>
          <p:cNvPr id="18" name="Group 54"/>
          <p:cNvGrpSpPr>
            <a:grpSpLocks/>
          </p:cNvGrpSpPr>
          <p:nvPr/>
        </p:nvGrpSpPr>
        <p:grpSpPr bwMode="auto">
          <a:xfrm>
            <a:off x="1963738" y="2438401"/>
            <a:ext cx="4056062" cy="4327525"/>
            <a:chOff x="277" y="1536"/>
            <a:chExt cx="2555" cy="2726"/>
          </a:xfrm>
        </p:grpSpPr>
        <p:sp>
          <p:nvSpPr>
            <p:cNvPr id="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21" name="Oval 8"/>
            <p:cNvSpPr>
              <a:spLocks noChangeArrowheads="1"/>
            </p:cNvSpPr>
            <p:nvPr/>
          </p:nvSpPr>
          <p:spPr bwMode="auto">
            <a:xfrm>
              <a:off x="662" y="2048"/>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2" name="Text Box 9"/>
            <p:cNvSpPr txBox="1">
              <a:spLocks noChangeArrowheads="1"/>
            </p:cNvSpPr>
            <p:nvPr/>
          </p:nvSpPr>
          <p:spPr bwMode="auto">
            <a:xfrm>
              <a:off x="610" y="2001"/>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10</a:t>
              </a:r>
            </a:p>
          </p:txBody>
        </p:sp>
        <p:sp>
          <p:nvSpPr>
            <p:cNvPr id="23" name="Line 11"/>
            <p:cNvSpPr>
              <a:spLocks noChangeShapeType="1"/>
            </p:cNvSpPr>
            <p:nvPr/>
          </p:nvSpPr>
          <p:spPr bwMode="auto">
            <a:xfrm flipH="1">
              <a:off x="423" y="223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2"/>
            <p:cNvSpPr>
              <a:spLocks noChangeShapeType="1"/>
            </p:cNvSpPr>
            <p:nvPr/>
          </p:nvSpPr>
          <p:spPr bwMode="auto">
            <a:xfrm>
              <a:off x="921" y="2233"/>
              <a:ext cx="250"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4"/>
            <p:cNvSpPr txBox="1">
              <a:spLocks noChangeArrowheads="1"/>
            </p:cNvSpPr>
            <p:nvPr/>
          </p:nvSpPr>
          <p:spPr bwMode="auto">
            <a:xfrm>
              <a:off x="298" y="2582"/>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6" name="Text Box 15"/>
            <p:cNvSpPr txBox="1">
              <a:spLocks noChangeArrowheads="1"/>
            </p:cNvSpPr>
            <p:nvPr/>
          </p:nvSpPr>
          <p:spPr bwMode="auto">
            <a:xfrm>
              <a:off x="288" y="2537"/>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27" name="Oval 19"/>
            <p:cNvSpPr>
              <a:spLocks noChangeArrowheads="1"/>
            </p:cNvSpPr>
            <p:nvPr/>
          </p:nvSpPr>
          <p:spPr bwMode="auto">
            <a:xfrm>
              <a:off x="1241" y="1583"/>
              <a:ext cx="272" cy="292"/>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8" name="Text Box 20"/>
            <p:cNvSpPr txBox="1">
              <a:spLocks noChangeArrowheads="1"/>
            </p:cNvSpPr>
            <p:nvPr/>
          </p:nvSpPr>
          <p:spPr bwMode="auto">
            <a:xfrm>
              <a:off x="1210" y="1536"/>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24</a:t>
              </a:r>
            </a:p>
          </p:txBody>
        </p:sp>
        <p:sp>
          <p:nvSpPr>
            <p:cNvPr id="29" name="Line 24"/>
            <p:cNvSpPr>
              <a:spLocks noChangeShapeType="1"/>
            </p:cNvSpPr>
            <p:nvPr/>
          </p:nvSpPr>
          <p:spPr bwMode="auto">
            <a:xfrm flipH="1">
              <a:off x="859" y="1757"/>
              <a:ext cx="393" cy="3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5"/>
            <p:cNvSpPr>
              <a:spLocks noChangeShapeType="1"/>
            </p:cNvSpPr>
            <p:nvPr/>
          </p:nvSpPr>
          <p:spPr bwMode="auto">
            <a:xfrm>
              <a:off x="1503" y="1755"/>
              <a:ext cx="405" cy="3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flipH="1">
              <a:off x="1908" y="279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a:off x="2386" y="285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3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37" name="Line 36"/>
            <p:cNvSpPr>
              <a:spLocks noChangeShapeType="1"/>
            </p:cNvSpPr>
            <p:nvPr/>
          </p:nvSpPr>
          <p:spPr bwMode="auto">
            <a:xfrm flipH="1">
              <a:off x="1524"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2022"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4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4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4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6"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14</a:t>
              </a:r>
            </a:p>
          </p:txBody>
        </p:sp>
        <p:sp>
          <p:nvSpPr>
            <p:cNvPr id="47" name="Line 55"/>
            <p:cNvSpPr>
              <a:spLocks noChangeShapeType="1"/>
            </p:cNvSpPr>
            <p:nvPr/>
          </p:nvSpPr>
          <p:spPr bwMode="auto">
            <a:xfrm rot="20788486" flipV="1">
              <a:off x="1648" y="2392"/>
              <a:ext cx="249" cy="2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6"/>
            <p:cNvSpPr>
              <a:spLocks noChangeShapeType="1"/>
            </p:cNvSpPr>
            <p:nvPr/>
          </p:nvSpPr>
          <p:spPr bwMode="auto">
            <a:xfrm>
              <a:off x="2032" y="2349"/>
              <a:ext cx="250" cy="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60"/>
            <p:cNvSpPr txBox="1">
              <a:spLocks noChangeArrowheads="1"/>
            </p:cNvSpPr>
            <p:nvPr/>
          </p:nvSpPr>
          <p:spPr bwMode="auto">
            <a:xfrm>
              <a:off x="1070" y="2574"/>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0" name="Text Box 61"/>
            <p:cNvSpPr txBox="1">
              <a:spLocks noChangeArrowheads="1"/>
            </p:cNvSpPr>
            <p:nvPr/>
          </p:nvSpPr>
          <p:spPr bwMode="auto">
            <a:xfrm>
              <a:off x="1060" y="2529"/>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51" name="Rectangle 63"/>
            <p:cNvSpPr>
              <a:spLocks noChangeArrowheads="1"/>
            </p:cNvSpPr>
            <p:nvPr/>
          </p:nvSpPr>
          <p:spPr bwMode="auto">
            <a:xfrm>
              <a:off x="2126" y="395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C</a:t>
              </a:r>
            </a:p>
          </p:txBody>
        </p:sp>
        <p:sp>
          <p:nvSpPr>
            <p:cNvPr id="52" name="Rectangle 64"/>
            <p:cNvSpPr>
              <a:spLocks noChangeArrowheads="1"/>
            </p:cNvSpPr>
            <p:nvPr/>
          </p:nvSpPr>
          <p:spPr bwMode="auto">
            <a:xfrm>
              <a:off x="1422" y="397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P</a:t>
              </a:r>
            </a:p>
          </p:txBody>
        </p:sp>
        <p:sp>
          <p:nvSpPr>
            <p:cNvPr id="53" name="Rectangle 65"/>
            <p:cNvSpPr>
              <a:spLocks noChangeArrowheads="1"/>
            </p:cNvSpPr>
            <p:nvPr/>
          </p:nvSpPr>
          <p:spPr bwMode="auto">
            <a:xfrm>
              <a:off x="2472" y="341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S</a:t>
              </a:r>
            </a:p>
          </p:txBody>
        </p:sp>
        <p:sp>
          <p:nvSpPr>
            <p:cNvPr id="54" name="Rectangle 66"/>
            <p:cNvSpPr>
              <a:spLocks noChangeArrowheads="1"/>
            </p:cNvSpPr>
            <p:nvPr/>
          </p:nvSpPr>
          <p:spPr bwMode="auto">
            <a:xfrm>
              <a:off x="277" y="284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T</a:t>
              </a:r>
            </a:p>
          </p:txBody>
        </p:sp>
        <p:sp>
          <p:nvSpPr>
            <p:cNvPr id="55" name="Rectangle 67"/>
            <p:cNvSpPr>
              <a:spLocks noChangeArrowheads="1"/>
            </p:cNvSpPr>
            <p:nvPr/>
          </p:nvSpPr>
          <p:spPr bwMode="auto">
            <a:xfrm>
              <a:off x="1519" y="282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a:t>
              </a:r>
            </a:p>
          </p:txBody>
        </p:sp>
        <p:sp>
          <p:nvSpPr>
            <p:cNvPr id="56" name="Rectangle 68"/>
            <p:cNvSpPr>
              <a:spLocks noChangeArrowheads="1"/>
            </p:cNvSpPr>
            <p:nvPr/>
          </p:nvSpPr>
          <p:spPr bwMode="auto">
            <a:xfrm>
              <a:off x="1020" y="291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t>
              </a:r>
            </a:p>
          </p:txBody>
        </p:sp>
      </p:grpSp>
      <p:sp>
        <p:nvSpPr>
          <p:cNvPr id="57" name="Text Box 57"/>
          <p:cNvSpPr txBox="1">
            <a:spLocks noChangeArrowheads="1"/>
          </p:cNvSpPr>
          <p:nvPr/>
        </p:nvSpPr>
        <p:spPr bwMode="auto">
          <a:xfrm>
            <a:off x="1524001" y="5362576"/>
            <a:ext cx="24114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r>
              <a:rPr lang="en-US" altLang="zh-CN" sz="1800" dirty="0">
                <a:latin typeface="Times New Roman" pitchFamily="18" charset="0"/>
              </a:rPr>
              <a:t>WPL=2*(5+5+7)+3*4+4*(1+2)=58</a:t>
            </a:r>
          </a:p>
        </p:txBody>
      </p:sp>
      <p:sp>
        <p:nvSpPr>
          <p:cNvPr id="58" name="矩形 57"/>
          <p:cNvSpPr/>
          <p:nvPr/>
        </p:nvSpPr>
        <p:spPr>
          <a:xfrm>
            <a:off x="6196644" y="5311810"/>
            <a:ext cx="4468688" cy="1123384"/>
          </a:xfrm>
          <a:prstGeom prst="rect">
            <a:avLst/>
          </a:prstGeom>
          <a:ln>
            <a:solidFill>
              <a:srgbClr val="006600"/>
            </a:solidFill>
          </a:ln>
          <a:scene3d>
            <a:camera prst="perspectiveAbove"/>
            <a:lightRig rig="threePt" dir="t"/>
          </a:scene3d>
        </p:spPr>
        <p:style>
          <a:lnRef idx="2">
            <a:schemeClr val="accent2"/>
          </a:lnRef>
          <a:fillRef idx="1">
            <a:schemeClr val="lt1"/>
          </a:fillRef>
          <a:effectRef idx="0">
            <a:schemeClr val="accent2"/>
          </a:effectRef>
          <a:fontRef idx="minor">
            <a:schemeClr val="dk1"/>
          </a:fontRef>
        </p:style>
        <p:txBody>
          <a:bodyPr wrap="square">
            <a:spAutoFit/>
          </a:bodyPr>
          <a:lstStyle/>
          <a:p>
            <a:pPr marL="609600" indent="-609600" algn="just" eaLnBrk="1" hangingPunct="1"/>
            <a:r>
              <a:rPr lang="zh-CN" altLang="en-US" sz="1600" dirty="0">
                <a:solidFill>
                  <a:srgbClr val="006600"/>
                </a:solidFill>
                <a:latin typeface="Times New Roman" pitchFamily="18" charset="0"/>
              </a:rPr>
              <a:t>优点：</a:t>
            </a:r>
          </a:p>
          <a:p>
            <a:pPr marL="609600" indent="-609600" algn="just" eaLnBrk="1" hangingPunct="1"/>
            <a:r>
              <a:rPr lang="zh-CN" altLang="en-US" sz="1600" dirty="0">
                <a:latin typeface="Times New Roman" pitchFamily="18" charset="0"/>
              </a:rPr>
              <a:t>      对给出的电文，其编码是最短的</a:t>
            </a:r>
          </a:p>
          <a:p>
            <a:pPr marL="609600" indent="-609600" algn="just" eaLnBrk="1" hangingPunct="1"/>
            <a:endParaRPr lang="zh-CN" altLang="en-US" sz="300" dirty="0">
              <a:solidFill>
                <a:srgbClr val="FF6600"/>
              </a:solidFill>
              <a:latin typeface="Times New Roman" pitchFamily="18" charset="0"/>
            </a:endParaRPr>
          </a:p>
          <a:p>
            <a:pPr marL="609600" indent="-609600" algn="just" eaLnBrk="1" hangingPunct="1"/>
            <a:r>
              <a:rPr lang="zh-CN" altLang="en-US" sz="1600" dirty="0">
                <a:solidFill>
                  <a:srgbClr val="FF0000"/>
                </a:solidFill>
                <a:latin typeface="Times New Roman" pitchFamily="18" charset="0"/>
              </a:rPr>
              <a:t>缺点：</a:t>
            </a:r>
          </a:p>
          <a:p>
            <a:pPr marL="609600" indent="-609600" algn="just" eaLnBrk="1" hangingPunct="1"/>
            <a:r>
              <a:rPr lang="en-US" altLang="zh-CN" sz="1600" dirty="0">
                <a:latin typeface="+mn-ea"/>
              </a:rPr>
              <a:t>   </a:t>
            </a:r>
            <a:r>
              <a:rPr lang="zh-CN" altLang="en-US" sz="1600" dirty="0">
                <a:latin typeface="+mn-ea"/>
              </a:rPr>
              <a:t>每个字符的编码长度不相等，译码时较困难</a:t>
            </a:r>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303" y="0"/>
            <a:ext cx="2328122" cy="1412776"/>
          </a:xfrm>
          <a:prstGeom prst="rect">
            <a:avLst/>
          </a:prstGeom>
        </p:spPr>
      </p:pic>
      <p:sp>
        <p:nvSpPr>
          <p:cNvPr id="64" name="Rectangle 4"/>
          <p:cNvSpPr>
            <a:spLocks noChangeArrowheads="1"/>
          </p:cNvSpPr>
          <p:nvPr/>
        </p:nvSpPr>
        <p:spPr bwMode="auto">
          <a:xfrm>
            <a:off x="7218016" y="2265280"/>
            <a:ext cx="4099073"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65" name="Line 5"/>
          <p:cNvSpPr>
            <a:spLocks noChangeShapeType="1"/>
          </p:cNvSpPr>
          <p:nvPr/>
        </p:nvSpPr>
        <p:spPr bwMode="auto">
          <a:xfrm flipV="1">
            <a:off x="7356648" y="2585151"/>
            <a:ext cx="3888432" cy="1239"/>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66" name="Text Box 6"/>
          <p:cNvSpPr txBox="1">
            <a:spLocks noChangeArrowheads="1"/>
          </p:cNvSpPr>
          <p:nvPr/>
        </p:nvSpPr>
        <p:spPr bwMode="auto">
          <a:xfrm>
            <a:off x="7212632" y="2226350"/>
            <a:ext cx="40187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C           P            S           T           A         ︺</a:t>
            </a:r>
          </a:p>
        </p:txBody>
      </p:sp>
      <p:sp>
        <p:nvSpPr>
          <p:cNvPr id="67" name="Text Box 7"/>
          <p:cNvSpPr txBox="1">
            <a:spLocks noChangeArrowheads="1"/>
          </p:cNvSpPr>
          <p:nvPr/>
        </p:nvSpPr>
        <p:spPr bwMode="auto">
          <a:xfrm>
            <a:off x="7367944" y="2586390"/>
            <a:ext cx="3863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1101      1100      111        00         10         01</a:t>
            </a:r>
          </a:p>
        </p:txBody>
      </p:sp>
      <p:sp>
        <p:nvSpPr>
          <p:cNvPr id="2" name="文本框 1"/>
          <p:cNvSpPr txBox="1"/>
          <p:nvPr/>
        </p:nvSpPr>
        <p:spPr>
          <a:xfrm>
            <a:off x="8465944" y="1477163"/>
            <a:ext cx="1512168" cy="707886"/>
          </a:xfrm>
          <a:prstGeom prst="rect">
            <a:avLst/>
          </a:prstGeom>
          <a:noFill/>
        </p:spPr>
        <p:txBody>
          <a:bodyPr wrap="square" rtlCol="0">
            <a:spAutoFit/>
          </a:bodyPr>
          <a:lstStyle/>
          <a:p>
            <a:pPr algn="ctr"/>
            <a:r>
              <a:rPr lang="zh-CN" altLang="en-US" dirty="0"/>
              <a:t>字  典</a:t>
            </a:r>
          </a:p>
        </p:txBody>
      </p:sp>
      <p:sp>
        <p:nvSpPr>
          <p:cNvPr id="63" name="标题 4"/>
          <p:cNvSpPr>
            <a:spLocks noGrp="1"/>
          </p:cNvSpPr>
          <p:nvPr>
            <p:ph type="title"/>
          </p:nvPr>
        </p:nvSpPr>
        <p:spPr>
          <a:xfrm>
            <a:off x="832860" y="90353"/>
            <a:ext cx="6446406" cy="531784"/>
          </a:xfrm>
        </p:spPr>
        <p:txBody>
          <a:bodyPr>
            <a:noAutofit/>
          </a:bodyPr>
          <a:lstStyle/>
          <a:p>
            <a:r>
              <a:rPr lang="zh-CN" altLang="en-US" sz="3600" dirty="0"/>
              <a:t>权值如何得到？字典如何得到？</a:t>
            </a:r>
          </a:p>
        </p:txBody>
      </p:sp>
      <p:pic>
        <p:nvPicPr>
          <p:cNvPr id="68" name="图片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6308" y="546893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标注 68"/>
          <p:cNvSpPr/>
          <p:nvPr/>
        </p:nvSpPr>
        <p:spPr>
          <a:xfrm>
            <a:off x="3420120" y="5334000"/>
            <a:ext cx="6564312" cy="1487488"/>
          </a:xfrm>
          <a:prstGeom prst="wedgeRectCallout">
            <a:avLst>
              <a:gd name="adj1" fmla="val -34591"/>
              <a:gd name="adj2" fmla="val -1608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t>作业</a:t>
            </a:r>
            <a:r>
              <a:rPr lang="en-US" altLang="zh-CN" sz="1800" dirty="0"/>
              <a:t>6</a:t>
            </a:r>
            <a:r>
              <a:rPr lang="zh-CN" altLang="en-US" sz="1800" dirty="0"/>
              <a:t>：传送数据：</a:t>
            </a:r>
            <a:r>
              <a:rPr lang="en-US" altLang="zh-CN" sz="1800" dirty="0"/>
              <a:t>YYY </a:t>
            </a:r>
            <a:r>
              <a:rPr lang="en-US" altLang="zh-CN" sz="1800" dirty="0" err="1"/>
              <a:t>YYY</a:t>
            </a:r>
            <a:r>
              <a:rPr lang="en-US" altLang="zh-CN" sz="1800" dirty="0"/>
              <a:t> </a:t>
            </a:r>
            <a:r>
              <a:rPr lang="en-US" altLang="zh-CN" sz="1800" dirty="0" err="1"/>
              <a:t>YYY</a:t>
            </a:r>
            <a:r>
              <a:rPr lang="en-US" altLang="zh-CN" sz="1800" dirty="0"/>
              <a:t> 521(YYY</a:t>
            </a:r>
            <a:r>
              <a:rPr lang="zh-CN" altLang="en-US" sz="1800" dirty="0"/>
              <a:t>为你</a:t>
            </a:r>
            <a:r>
              <a:rPr lang="en-US" altLang="zh-CN" sz="1800" dirty="0"/>
              <a:t>(</a:t>
            </a:r>
            <a:r>
              <a:rPr lang="zh-CN" altLang="en-US" sz="1800" dirty="0"/>
              <a:t>现在</a:t>
            </a:r>
            <a:r>
              <a:rPr lang="en-US" altLang="zh-CN" sz="1800" dirty="0"/>
              <a:t>or</a:t>
            </a:r>
            <a:r>
              <a:rPr lang="zh-CN" altLang="en-US" sz="1800" dirty="0"/>
              <a:t>想追求</a:t>
            </a:r>
            <a:r>
              <a:rPr lang="en-US" altLang="zh-CN" sz="1800" dirty="0"/>
              <a:t>)</a:t>
            </a:r>
            <a:r>
              <a:rPr lang="zh-CN" altLang="en-US" sz="1800" dirty="0"/>
              <a:t>男</a:t>
            </a:r>
            <a:r>
              <a:rPr lang="en-US" altLang="zh-CN" sz="1800" dirty="0"/>
              <a:t>/</a:t>
            </a:r>
            <a:r>
              <a:rPr lang="zh-CN" altLang="en-US" sz="1800" dirty="0"/>
              <a:t>女朋友</a:t>
            </a:r>
            <a:r>
              <a:rPr lang="en-US" altLang="zh-CN" sz="1800" dirty="0"/>
              <a:t>or</a:t>
            </a:r>
            <a:r>
              <a:rPr lang="zh-CN" altLang="en-US" sz="1800" dirty="0"/>
              <a:t>你妈妈的手机号码</a:t>
            </a:r>
            <a:r>
              <a:rPr lang="en-US" altLang="zh-CN" sz="1800" dirty="0"/>
              <a:t>)</a:t>
            </a:r>
            <a:r>
              <a:rPr lang="zh-CN" altLang="en-US" sz="1800" dirty="0"/>
              <a:t>，要求：</a:t>
            </a:r>
            <a:r>
              <a:rPr lang="en-US" altLang="zh-CN" sz="1800" dirty="0"/>
              <a:t>1</a:t>
            </a:r>
            <a:r>
              <a:rPr lang="zh-CN" altLang="en-US" sz="1800" dirty="0"/>
              <a:t>、画出对应的哈夫曼树及其构造过程；</a:t>
            </a:r>
            <a:r>
              <a:rPr lang="en-US" altLang="zh-CN" sz="1800" dirty="0"/>
              <a:t>2</a:t>
            </a:r>
            <a:r>
              <a:rPr lang="zh-CN" altLang="en-US" sz="1800" dirty="0"/>
              <a:t>、给出编码表和编码后的二进制串及相应的解码方式（二进制串中划线表示）；</a:t>
            </a:r>
            <a:r>
              <a:rPr lang="en-US" altLang="zh-CN" sz="1800" dirty="0"/>
              <a:t>3</a:t>
            </a:r>
            <a:r>
              <a:rPr lang="zh-CN" altLang="en-US" sz="1800" dirty="0"/>
              <a:t>、画出构造过程中矩阵变化；</a:t>
            </a:r>
            <a:r>
              <a:rPr lang="en-US" altLang="zh-CN" sz="1800" dirty="0"/>
              <a:t>4</a:t>
            </a:r>
            <a:r>
              <a:rPr lang="zh-CN" altLang="en-US" sz="1800" dirty="0"/>
              <a:t>、计算</a:t>
            </a:r>
            <a:r>
              <a:rPr lang="en-US" altLang="zh-CN" sz="1800" dirty="0" smtClean="0"/>
              <a:t>WPL</a:t>
            </a:r>
            <a:r>
              <a:rPr lang="zh-CN" altLang="en-US" sz="1800" dirty="0" smtClean="0"/>
              <a:t>。请编程</a:t>
            </a:r>
            <a:r>
              <a:rPr lang="zh-CN" altLang="en-US" sz="1800" dirty="0" smtClean="0"/>
              <a:t>实现（编码</a:t>
            </a:r>
            <a:r>
              <a:rPr lang="en-US" altLang="zh-CN" sz="1800" dirty="0" smtClean="0"/>
              <a:t>+</a:t>
            </a:r>
            <a:r>
              <a:rPr lang="zh-CN" altLang="en-US" sz="1800" dirty="0" smtClean="0"/>
              <a:t>解码）！</a:t>
            </a:r>
            <a:endParaRPr lang="zh-CN" altLang="en-US" sz="1800" dirty="0"/>
          </a:p>
        </p:txBody>
      </p:sp>
    </p:spTree>
    <p:extLst>
      <p:ext uri="{BB962C8B-B14F-4D97-AF65-F5344CB8AC3E}">
        <p14:creationId xmlns:p14="http://schemas.microsoft.com/office/powerpoint/2010/main" val="25281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par>
                                <p:cTn id="58" presetID="22" presetClass="entr" presetSubtype="4"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P spid="58" grpId="0" animBg="1"/>
      <p:bldP spid="64" grpId="0" animBg="1"/>
      <p:bldP spid="65" grpId="0" animBg="1"/>
      <p:bldP spid="66" grpId="0"/>
      <p:bldP spid="67" grpId="0"/>
      <p:bldP spid="2" grpId="0"/>
      <p:bldP spid="69"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336" y="0"/>
            <a:ext cx="7488832" cy="707886"/>
          </a:xfrm>
          <a:prstGeom prst="rect">
            <a:avLst/>
          </a:prstGeom>
        </p:spPr>
        <p:txBody>
          <a:bodyPr wrap="square">
            <a:spAutoFit/>
          </a:bodyPr>
          <a:lstStyle/>
          <a:p>
            <a:pPr algn="just">
              <a:spcBef>
                <a:spcPct val="20000"/>
              </a:spcBef>
            </a:pPr>
            <a:r>
              <a:rPr lang="zh-CN" altLang="en-US" sz="2000" dirty="0">
                <a:solidFill>
                  <a:srgbClr val="0000FF"/>
                </a:solidFill>
              </a:rPr>
              <a:t>例</a:t>
            </a:r>
            <a:r>
              <a:rPr lang="en-US" altLang="zh-CN" sz="2000" dirty="0">
                <a:solidFill>
                  <a:srgbClr val="0000FF"/>
                </a:solidFill>
              </a:rPr>
              <a:t>7-5 </a:t>
            </a:r>
            <a:r>
              <a:rPr lang="zh-CN" altLang="en-US" sz="2000" dirty="0">
                <a:solidFill>
                  <a:srgbClr val="0000FF"/>
                </a:solidFill>
              </a:rPr>
              <a:t>设有字符集</a:t>
            </a:r>
            <a:r>
              <a:rPr lang="en-US" altLang="zh-CN" sz="2000" dirty="0">
                <a:solidFill>
                  <a:srgbClr val="0000FF"/>
                </a:solidFill>
              </a:rPr>
              <a:t>{A, B, C, D}</a:t>
            </a:r>
            <a:r>
              <a:rPr lang="zh-CN" altLang="en-US" sz="2000" dirty="0">
                <a:solidFill>
                  <a:srgbClr val="0000FF"/>
                </a:solidFill>
              </a:rPr>
              <a:t>，各字符在电文中出现的次数集为</a:t>
            </a:r>
            <a:r>
              <a:rPr lang="en-US" altLang="zh-CN" sz="2000" dirty="0">
                <a:solidFill>
                  <a:srgbClr val="0000FF"/>
                </a:solidFill>
              </a:rPr>
              <a:t>{1, 3, 5, 7}</a:t>
            </a:r>
            <a:r>
              <a:rPr lang="zh-CN" altLang="en-US" sz="2000" dirty="0">
                <a:solidFill>
                  <a:srgbClr val="0000FF"/>
                </a:solidFill>
              </a:rPr>
              <a:t>，设计各字符的哈夫曼编码。</a:t>
            </a:r>
          </a:p>
        </p:txBody>
      </p:sp>
      <p:sp>
        <p:nvSpPr>
          <p:cNvPr id="5" name="矩形 4"/>
          <p:cNvSpPr/>
          <p:nvPr/>
        </p:nvSpPr>
        <p:spPr>
          <a:xfrm>
            <a:off x="839416" y="764704"/>
            <a:ext cx="10945216" cy="6186309"/>
          </a:xfrm>
          <a:prstGeom prst="rect">
            <a:avLst/>
          </a:prstGeom>
        </p:spPr>
        <p:txBody>
          <a:bodyPr wrap="square">
            <a:spAutoFit/>
          </a:bodyPr>
          <a:lstStyle/>
          <a:p>
            <a:pPr algn="just">
              <a:spcBef>
                <a:spcPct val="20000"/>
              </a:spcBef>
            </a:pPr>
            <a:r>
              <a:rPr lang="en-US" altLang="zh-CN" sz="1800" dirty="0" err="1" smtClean="0">
                <a:solidFill>
                  <a:srgbClr val="080808"/>
                </a:solidFill>
              </a:rPr>
              <a:t>const</a:t>
            </a:r>
            <a:r>
              <a:rPr lang="en-US" altLang="zh-CN" sz="1800" dirty="0" smtClean="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MaxValue</a:t>
            </a:r>
            <a:r>
              <a:rPr lang="en-US" altLang="zh-CN" sz="1800" dirty="0">
                <a:solidFill>
                  <a:srgbClr val="080808"/>
                </a:solidFill>
              </a:rPr>
              <a:t> = 10000;	//</a:t>
            </a:r>
            <a:r>
              <a:rPr lang="zh-CN" altLang="en-US" sz="1800" dirty="0">
                <a:solidFill>
                  <a:srgbClr val="080808"/>
                </a:solidFill>
              </a:rPr>
              <a:t>初始设定的权值最大值</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MaxBit</a:t>
            </a:r>
            <a:r>
              <a:rPr lang="en-US" altLang="zh-CN" sz="1800" dirty="0">
                <a:solidFill>
                  <a:srgbClr val="080808"/>
                </a:solidFill>
              </a:rPr>
              <a:t> = 4;	</a:t>
            </a:r>
            <a:r>
              <a:rPr lang="en-US" altLang="zh-CN" sz="1800" dirty="0" smtClean="0">
                <a:solidFill>
                  <a:srgbClr val="080808"/>
                </a:solidFill>
              </a:rPr>
              <a:t>	//</a:t>
            </a:r>
            <a:r>
              <a:rPr lang="zh-CN" altLang="en-US" sz="1800" dirty="0">
                <a:solidFill>
                  <a:srgbClr val="080808"/>
                </a:solidFill>
              </a:rPr>
              <a:t>初始设定的最大编码位数</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MaxN</a:t>
            </a:r>
            <a:r>
              <a:rPr lang="en-US" altLang="zh-CN" sz="1800" dirty="0">
                <a:solidFill>
                  <a:srgbClr val="080808"/>
                </a:solidFill>
              </a:rPr>
              <a:t> = 10;		//</a:t>
            </a:r>
            <a:r>
              <a:rPr lang="zh-CN" altLang="en-US" sz="1800" dirty="0">
                <a:solidFill>
                  <a:srgbClr val="080808"/>
                </a:solidFill>
              </a:rPr>
              <a:t>初始设定的最大结点个数</a:t>
            </a:r>
          </a:p>
          <a:p>
            <a:pPr algn="just">
              <a:spcBef>
                <a:spcPct val="20000"/>
              </a:spcBef>
            </a:pPr>
            <a:r>
              <a:rPr lang="zh-CN" altLang="en-US" sz="1800" dirty="0">
                <a:solidFill>
                  <a:srgbClr val="080808"/>
                </a:solidFill>
              </a:rPr>
              <a:t> </a:t>
            </a:r>
          </a:p>
          <a:p>
            <a:pPr>
              <a:spcBef>
                <a:spcPct val="20000"/>
              </a:spcBef>
            </a:pPr>
            <a:r>
              <a:rPr lang="en-US" altLang="zh-CN" sz="1800" dirty="0" smtClean="0">
                <a:solidFill>
                  <a:srgbClr val="080808"/>
                </a:solidFill>
              </a:rPr>
              <a:t>void </a:t>
            </a:r>
            <a:r>
              <a:rPr lang="en-US" altLang="zh-CN" sz="1800" dirty="0">
                <a:solidFill>
                  <a:srgbClr val="080808"/>
                </a:solidFill>
              </a:rPr>
              <a:t>main(void)</a:t>
            </a:r>
          </a:p>
          <a:p>
            <a:pPr>
              <a:spcBef>
                <a:spcPct val="20000"/>
              </a:spcBef>
            </a:pP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i, j, n = 4, weight[] = {1,3,5,7};</a:t>
            </a:r>
          </a:p>
          <a:p>
            <a:pPr>
              <a:spcBef>
                <a:spcPct val="20000"/>
              </a:spcBef>
            </a:pPr>
            <a:r>
              <a:rPr lang="en-US" altLang="zh-CN" sz="1800" dirty="0">
                <a:solidFill>
                  <a:srgbClr val="080808"/>
                </a:solidFill>
              </a:rPr>
              <a:t>	</a:t>
            </a:r>
            <a:r>
              <a:rPr lang="en-US" altLang="zh-CN" sz="1800" dirty="0" err="1">
                <a:solidFill>
                  <a:srgbClr val="080808"/>
                </a:solidFill>
              </a:rPr>
              <a:t>HaffNode</a:t>
            </a:r>
            <a:r>
              <a:rPr lang="en-US" altLang="zh-CN" sz="1800" dirty="0">
                <a:solidFill>
                  <a:srgbClr val="080808"/>
                </a:solidFill>
              </a:rPr>
              <a:t> *</a:t>
            </a:r>
            <a:r>
              <a:rPr lang="en-US" altLang="zh-CN" sz="1800" dirty="0" err="1">
                <a:solidFill>
                  <a:srgbClr val="080808"/>
                </a:solidFill>
              </a:rPr>
              <a:t>myHaffTree</a:t>
            </a:r>
            <a:r>
              <a:rPr lang="en-US" altLang="zh-CN" sz="1800" dirty="0">
                <a:solidFill>
                  <a:srgbClr val="080808"/>
                </a:solidFill>
              </a:rPr>
              <a:t> = new </a:t>
            </a:r>
            <a:r>
              <a:rPr lang="en-US" altLang="zh-CN" sz="1800" dirty="0" err="1">
                <a:solidFill>
                  <a:srgbClr val="080808"/>
                </a:solidFill>
              </a:rPr>
              <a:t>HaffNode</a:t>
            </a:r>
            <a:r>
              <a:rPr lang="en-US" altLang="zh-CN" sz="1800" dirty="0">
                <a:solidFill>
                  <a:srgbClr val="080808"/>
                </a:solidFill>
              </a:rPr>
              <a:t>[2*n+1];</a:t>
            </a:r>
          </a:p>
          <a:p>
            <a:pPr>
              <a:spcBef>
                <a:spcPct val="20000"/>
              </a:spcBef>
            </a:pPr>
            <a:r>
              <a:rPr lang="en-US" altLang="zh-CN" sz="1800" dirty="0">
                <a:solidFill>
                  <a:srgbClr val="080808"/>
                </a:solidFill>
              </a:rPr>
              <a:t>	Code *</a:t>
            </a:r>
            <a:r>
              <a:rPr lang="en-US" altLang="zh-CN" sz="1800" dirty="0" err="1">
                <a:solidFill>
                  <a:srgbClr val="080808"/>
                </a:solidFill>
              </a:rPr>
              <a:t>myHaffCode</a:t>
            </a:r>
            <a:r>
              <a:rPr lang="en-US" altLang="zh-CN" sz="1800" dirty="0">
                <a:solidFill>
                  <a:srgbClr val="080808"/>
                </a:solidFill>
              </a:rPr>
              <a:t> = new Code[n];</a:t>
            </a:r>
          </a:p>
          <a:p>
            <a:pPr>
              <a:spcBef>
                <a:spcPct val="20000"/>
              </a:spcBef>
            </a:pPr>
            <a:r>
              <a:rPr lang="en-US" altLang="zh-CN" sz="1800" dirty="0">
                <a:solidFill>
                  <a:srgbClr val="080808"/>
                </a:solidFill>
              </a:rPr>
              <a:t>	if(n &gt; </a:t>
            </a:r>
            <a:r>
              <a:rPr lang="en-US" altLang="zh-CN" sz="1800" dirty="0" err="1">
                <a:solidFill>
                  <a:srgbClr val="080808"/>
                </a:solidFill>
              </a:rPr>
              <a:t>MaxN</a:t>
            </a: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zh-CN" altLang="en-US" sz="1800" dirty="0">
                <a:solidFill>
                  <a:srgbClr val="080808"/>
                </a:solidFill>
              </a:rPr>
              <a:t>定义的</a:t>
            </a:r>
            <a:r>
              <a:rPr lang="en-US" altLang="zh-CN" sz="1800" dirty="0">
                <a:solidFill>
                  <a:srgbClr val="080808"/>
                </a:solidFill>
              </a:rPr>
              <a:t>n</a:t>
            </a:r>
            <a:r>
              <a:rPr lang="zh-CN" altLang="en-US" sz="1800" dirty="0">
                <a:solidFill>
                  <a:srgbClr val="080808"/>
                </a:solidFill>
              </a:rPr>
              <a:t>越界，修改</a:t>
            </a:r>
            <a:r>
              <a:rPr lang="en-US" altLang="zh-CN" sz="1800" dirty="0" err="1">
                <a:solidFill>
                  <a:srgbClr val="080808"/>
                </a:solidFill>
              </a:rPr>
              <a:t>MaxN</a:t>
            </a:r>
            <a:r>
              <a:rPr lang="en-US" altLang="zh-CN" sz="1800" dirty="0">
                <a:solidFill>
                  <a:srgbClr val="080808"/>
                </a:solidFill>
              </a:rPr>
              <a:t>! " &lt;&lt; </a:t>
            </a:r>
            <a:r>
              <a:rPr lang="en-US" altLang="zh-CN" sz="1800" dirty="0" err="1">
                <a:solidFill>
                  <a:srgbClr val="080808"/>
                </a:solidFill>
              </a:rPr>
              <a:t>endl</a:t>
            </a:r>
            <a:r>
              <a:rPr lang="en-US" altLang="zh-CN" sz="1800" dirty="0">
                <a:solidFill>
                  <a:srgbClr val="080808"/>
                </a:solidFill>
              </a:rPr>
              <a:t>;  exit(0);}</a:t>
            </a:r>
          </a:p>
          <a:p>
            <a:pPr>
              <a:spcBef>
                <a:spcPct val="20000"/>
              </a:spcBef>
            </a:pPr>
            <a:r>
              <a:rPr lang="en-US" altLang="zh-CN" sz="1800" dirty="0">
                <a:solidFill>
                  <a:srgbClr val="080808"/>
                </a:solidFill>
              </a:rPr>
              <a:t>	</a:t>
            </a:r>
            <a:r>
              <a:rPr lang="en-US" altLang="zh-CN" sz="1800" dirty="0" err="1">
                <a:solidFill>
                  <a:srgbClr val="080808"/>
                </a:solidFill>
              </a:rPr>
              <a:t>Haffman</a:t>
            </a:r>
            <a:r>
              <a:rPr lang="en-US" altLang="zh-CN" sz="1800" dirty="0">
                <a:solidFill>
                  <a:srgbClr val="080808"/>
                </a:solidFill>
              </a:rPr>
              <a:t>(weight, n, </a:t>
            </a:r>
            <a:r>
              <a:rPr lang="en-US" altLang="zh-CN" sz="1800" dirty="0" err="1">
                <a:solidFill>
                  <a:srgbClr val="080808"/>
                </a:solidFill>
              </a:rPr>
              <a:t>myHaffTree</a:t>
            </a:r>
            <a:r>
              <a:rPr lang="en-US" altLang="zh-CN" sz="1800" dirty="0">
                <a:solidFill>
                  <a:srgbClr val="080808"/>
                </a:solidFill>
              </a:rPr>
              <a:t>);</a:t>
            </a:r>
          </a:p>
          <a:p>
            <a:pPr>
              <a:spcBef>
                <a:spcPct val="20000"/>
              </a:spcBef>
            </a:pPr>
            <a:r>
              <a:rPr lang="en-US" altLang="zh-CN" sz="1800" dirty="0">
                <a:solidFill>
                  <a:srgbClr val="080808"/>
                </a:solidFill>
              </a:rPr>
              <a:t>	</a:t>
            </a:r>
            <a:r>
              <a:rPr lang="en-US" altLang="zh-CN" sz="1800" dirty="0" err="1">
                <a:solidFill>
                  <a:srgbClr val="080808"/>
                </a:solidFill>
              </a:rPr>
              <a:t>HaffmanCode</a:t>
            </a:r>
            <a:r>
              <a:rPr lang="en-US" altLang="zh-CN" sz="1800" dirty="0">
                <a:solidFill>
                  <a:srgbClr val="080808"/>
                </a:solidFill>
              </a:rPr>
              <a:t>(</a:t>
            </a:r>
            <a:r>
              <a:rPr lang="en-US" altLang="zh-CN" sz="1800" dirty="0" err="1">
                <a:solidFill>
                  <a:srgbClr val="080808"/>
                </a:solidFill>
              </a:rPr>
              <a:t>myHaffTree</a:t>
            </a:r>
            <a:r>
              <a:rPr lang="en-US" altLang="zh-CN" sz="1800" dirty="0">
                <a:solidFill>
                  <a:srgbClr val="080808"/>
                </a:solidFill>
              </a:rPr>
              <a:t>, n, </a:t>
            </a:r>
            <a:r>
              <a:rPr lang="en-US" altLang="zh-CN" sz="1800" dirty="0" err="1">
                <a:solidFill>
                  <a:srgbClr val="080808"/>
                </a:solidFill>
              </a:rPr>
              <a:t>myHaffCode</a:t>
            </a:r>
            <a:r>
              <a:rPr lang="en-US" altLang="zh-CN" sz="1800" dirty="0">
                <a:solidFill>
                  <a:srgbClr val="080808"/>
                </a:solidFill>
              </a:rPr>
              <a:t>);</a:t>
            </a:r>
          </a:p>
          <a:p>
            <a:pPr>
              <a:spcBef>
                <a:spcPct val="50000"/>
              </a:spcBef>
            </a:pPr>
            <a:r>
              <a:rPr lang="zh-CN" altLang="en-US" sz="1800" dirty="0">
                <a:solidFill>
                  <a:srgbClr val="080808"/>
                </a:solidFill>
              </a:rPr>
              <a:t>	</a:t>
            </a:r>
            <a:r>
              <a:rPr lang="en-US" altLang="zh-CN" sz="1800" dirty="0">
                <a:solidFill>
                  <a:srgbClr val="080808"/>
                </a:solidFill>
              </a:rPr>
              <a:t>for(i = 0; i &lt; n; i++) //</a:t>
            </a:r>
            <a:r>
              <a:rPr lang="zh-CN" altLang="en-US" sz="1800" dirty="0">
                <a:solidFill>
                  <a:srgbClr val="080808"/>
                </a:solidFill>
              </a:rPr>
              <a:t>输出每个叶结点的哈夫曼编码</a:t>
            </a:r>
            <a:endParaRPr lang="en-US" altLang="zh-CN" sz="1800" dirty="0">
              <a:solidFill>
                <a:srgbClr val="080808"/>
              </a:solidFill>
            </a:endParaRPr>
          </a:p>
          <a:p>
            <a:pPr>
              <a:spcBef>
                <a:spcPct val="50000"/>
              </a:spcBef>
            </a:pPr>
            <a:r>
              <a:rPr lang="en-US" altLang="zh-CN" sz="1800" dirty="0">
                <a:solidFill>
                  <a:srgbClr val="080808"/>
                </a:solidFill>
              </a:rPr>
              <a:t>	{	</a:t>
            </a:r>
            <a:r>
              <a:rPr lang="en-US" altLang="zh-CN" sz="1800" dirty="0" err="1">
                <a:solidFill>
                  <a:srgbClr val="080808"/>
                </a:solidFill>
              </a:rPr>
              <a:t>cout</a:t>
            </a:r>
            <a:r>
              <a:rPr lang="en-US" altLang="zh-CN" sz="1800" dirty="0">
                <a:solidFill>
                  <a:srgbClr val="080808"/>
                </a:solidFill>
              </a:rPr>
              <a:t> &lt;&lt; "Weight = " &lt;&lt; </a:t>
            </a:r>
            <a:r>
              <a:rPr lang="en-US" altLang="zh-CN" sz="1800" dirty="0" err="1">
                <a:solidFill>
                  <a:srgbClr val="080808"/>
                </a:solidFill>
              </a:rPr>
              <a:t>myHaffCode</a:t>
            </a:r>
            <a:r>
              <a:rPr lang="en-US" altLang="zh-CN" sz="1800" dirty="0">
                <a:solidFill>
                  <a:srgbClr val="080808"/>
                </a:solidFill>
              </a:rPr>
              <a:t>[i].weight &lt;&lt; "   Code = ";</a:t>
            </a:r>
          </a:p>
          <a:p>
            <a:pPr>
              <a:spcBef>
                <a:spcPct val="50000"/>
              </a:spcBef>
            </a:pPr>
            <a:r>
              <a:rPr lang="en-US" altLang="zh-CN" sz="1800" dirty="0">
                <a:solidFill>
                  <a:srgbClr val="080808"/>
                </a:solidFill>
              </a:rPr>
              <a:t>		for(j = </a:t>
            </a:r>
            <a:r>
              <a:rPr lang="en-US" altLang="zh-CN" sz="1800" dirty="0" err="1">
                <a:solidFill>
                  <a:srgbClr val="080808"/>
                </a:solidFill>
              </a:rPr>
              <a:t>myHaffCode</a:t>
            </a:r>
            <a:r>
              <a:rPr lang="en-US" altLang="zh-CN" sz="1800" dirty="0">
                <a:solidFill>
                  <a:srgbClr val="080808"/>
                </a:solidFill>
              </a:rPr>
              <a:t>[i].start+1; j &lt; n; j++)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myHaffCode</a:t>
            </a:r>
            <a:r>
              <a:rPr lang="en-US" altLang="zh-CN" sz="1800" dirty="0">
                <a:solidFill>
                  <a:srgbClr val="080808"/>
                </a:solidFill>
              </a:rPr>
              <a:t>[i].bit[j];</a:t>
            </a:r>
          </a:p>
          <a:p>
            <a:pPr>
              <a:spcBef>
                <a:spcPct val="50000"/>
              </a:spcBef>
            </a:pP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endl</a:t>
            </a:r>
            <a:r>
              <a:rPr lang="en-US" altLang="zh-CN" sz="1800" dirty="0">
                <a:solidFill>
                  <a:srgbClr val="080808"/>
                </a:solidFill>
              </a:rPr>
              <a:t>;</a:t>
            </a:r>
          </a:p>
          <a:p>
            <a:pPr>
              <a:spcBef>
                <a:spcPct val="50000"/>
              </a:spcBef>
            </a:pPr>
            <a:r>
              <a:rPr lang="en-US" altLang="zh-CN" sz="1800" dirty="0">
                <a:solidFill>
                  <a:srgbClr val="080808"/>
                </a:solidFill>
              </a:rPr>
              <a:t>	}</a:t>
            </a:r>
          </a:p>
          <a:p>
            <a:pPr>
              <a:spcBef>
                <a:spcPct val="50000"/>
              </a:spcBef>
            </a:pPr>
            <a:r>
              <a:rPr lang="en-US" altLang="zh-CN" sz="1800" dirty="0">
                <a:solidFill>
                  <a:srgbClr val="080808"/>
                </a:solidFill>
              </a:rPr>
              <a:t>}</a:t>
            </a:r>
          </a:p>
        </p:txBody>
      </p:sp>
    </p:spTree>
    <p:extLst>
      <p:ext uri="{BB962C8B-B14F-4D97-AF65-F5344CB8AC3E}">
        <p14:creationId xmlns:p14="http://schemas.microsoft.com/office/powerpoint/2010/main" val="390511392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noChangeAspect="1"/>
          </p:cNvGraphicFramePr>
          <p:nvPr>
            <p:extLst>
              <p:ext uri="{D42A27DB-BD31-4B8C-83A1-F6EECF244321}">
                <p14:modId xmlns:p14="http://schemas.microsoft.com/office/powerpoint/2010/main" val="1625730589"/>
              </p:ext>
            </p:extLst>
          </p:nvPr>
        </p:nvGraphicFramePr>
        <p:xfrm>
          <a:off x="1847528" y="908719"/>
          <a:ext cx="6334636" cy="2376264"/>
        </p:xfrm>
        <a:graphic>
          <a:graphicData uri="http://schemas.openxmlformats.org/presentationml/2006/ole">
            <mc:AlternateContent xmlns:mc="http://schemas.openxmlformats.org/markup-compatibility/2006">
              <mc:Choice xmlns:v="urn:schemas-microsoft-com:vml" Requires="v">
                <p:oleObj spid="_x0000_s214022" name="Picture" r:id="rId3" imgW="2971800" imgH="1847880" progId="Word.Picture.8">
                  <p:embed/>
                </p:oleObj>
              </mc:Choice>
              <mc:Fallback>
                <p:oleObj name="Picture" r:id="rId3" imgW="2971800" imgH="1847880" progId="Word.Picture.8">
                  <p:embed/>
                  <p:pic>
                    <p:nvPicPr>
                      <p:cNvPr id="0" name=""/>
                      <p:cNvPicPr>
                        <a:picLocks noChangeAspect="1" noChangeArrowheads="1"/>
                      </p:cNvPicPr>
                      <p:nvPr/>
                    </p:nvPicPr>
                    <p:blipFill>
                      <a:blip r:embed="rId4"/>
                      <a:srcRect b="39743"/>
                      <a:stretch>
                        <a:fillRect/>
                      </a:stretch>
                    </p:blipFill>
                    <p:spPr bwMode="auto">
                      <a:xfrm>
                        <a:off x="1847528" y="908719"/>
                        <a:ext cx="6334636" cy="2376264"/>
                      </a:xfrm>
                      <a:prstGeom prst="rect">
                        <a:avLst/>
                      </a:prstGeom>
                      <a:noFill/>
                    </p:spPr>
                  </p:pic>
                </p:oleObj>
              </mc:Fallback>
            </mc:AlternateContent>
          </a:graphicData>
        </a:graphic>
      </p:graphicFrame>
      <p:sp>
        <p:nvSpPr>
          <p:cNvPr id="5" name="Text Box 7"/>
          <p:cNvSpPr txBox="1">
            <a:spLocks noChangeArrowheads="1"/>
          </p:cNvSpPr>
          <p:nvPr/>
        </p:nvSpPr>
        <p:spPr bwMode="auto">
          <a:xfrm>
            <a:off x="2135560" y="3419708"/>
            <a:ext cx="597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dirty="0"/>
              <a:t>（</a:t>
            </a:r>
            <a:r>
              <a:rPr lang="en-US" altLang="zh-CN" sz="1800" dirty="0"/>
              <a:t>a</a:t>
            </a:r>
            <a:r>
              <a:rPr lang="zh-CN" altLang="en-US" sz="1800" dirty="0"/>
              <a:t>）哈夫曼树           （</a:t>
            </a:r>
            <a:r>
              <a:rPr lang="en-US" altLang="zh-CN" sz="1800" dirty="0"/>
              <a:t>b</a:t>
            </a:r>
            <a:r>
              <a:rPr lang="zh-CN" altLang="en-US" sz="1800" dirty="0"/>
              <a:t>）哈夫曼编码</a:t>
            </a:r>
          </a:p>
        </p:txBody>
      </p:sp>
      <p:sp>
        <p:nvSpPr>
          <p:cNvPr id="6" name="Text Box 4"/>
          <p:cNvSpPr txBox="1">
            <a:spLocks noChangeArrowheads="1"/>
          </p:cNvSpPr>
          <p:nvPr/>
        </p:nvSpPr>
        <p:spPr bwMode="auto">
          <a:xfrm>
            <a:off x="3072034" y="4518534"/>
            <a:ext cx="82805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t>例如，哈夫曼编码见图</a:t>
            </a:r>
            <a:r>
              <a:rPr lang="en-US" altLang="zh-CN" sz="2000" dirty="0"/>
              <a:t>6-34</a:t>
            </a:r>
            <a:r>
              <a:rPr lang="zh-CN" altLang="en-US" sz="2000" dirty="0"/>
              <a:t>，假设发送的通信信息为：</a:t>
            </a:r>
            <a:endParaRPr lang="zh-CN" altLang="en-US" sz="2000" u="sng" dirty="0"/>
          </a:p>
          <a:p>
            <a:r>
              <a:rPr lang="en-US" altLang="zh-CN" sz="2000" u="sng" dirty="0"/>
              <a:t>11</a:t>
            </a:r>
            <a:r>
              <a:rPr lang="en-US" altLang="zh-CN" sz="2000" dirty="0"/>
              <a:t> </a:t>
            </a:r>
            <a:r>
              <a:rPr lang="en-US" altLang="zh-CN" sz="2000" u="sng" dirty="0"/>
              <a:t>0</a:t>
            </a:r>
            <a:r>
              <a:rPr lang="en-US" altLang="zh-CN" sz="2000" dirty="0"/>
              <a:t> </a:t>
            </a:r>
            <a:r>
              <a:rPr lang="en-US" altLang="zh-CN" sz="2000" u="sng" dirty="0"/>
              <a:t>101</a:t>
            </a:r>
            <a:r>
              <a:rPr lang="en-US" altLang="zh-CN" sz="2000" dirty="0"/>
              <a:t> </a:t>
            </a:r>
            <a:r>
              <a:rPr lang="en-US" altLang="zh-CN" sz="2000" u="sng" dirty="0"/>
              <a:t>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101</a:t>
            </a:r>
            <a:r>
              <a:rPr lang="zh-CN" altLang="en-US" sz="2000" dirty="0"/>
              <a:t>，则译码成原文为：</a:t>
            </a:r>
          </a:p>
          <a:p>
            <a:r>
              <a:rPr lang="en-US" altLang="zh-CN" sz="2000" dirty="0"/>
              <a:t>5   7   </a:t>
            </a:r>
            <a:r>
              <a:rPr lang="en-US" altLang="zh-CN" sz="2000" dirty="0" smtClean="0"/>
              <a:t>3   7  </a:t>
            </a:r>
            <a:r>
              <a:rPr lang="en-US" altLang="zh-CN" sz="2000" dirty="0"/>
              <a:t>7  5   </a:t>
            </a:r>
            <a:r>
              <a:rPr lang="en-US" altLang="zh-CN" sz="2000" dirty="0" smtClean="0"/>
              <a:t> 1   </a:t>
            </a:r>
            <a:r>
              <a:rPr lang="en-US" altLang="zh-CN" sz="2000" dirty="0"/>
              <a:t>7   </a:t>
            </a:r>
            <a:r>
              <a:rPr lang="en-US" altLang="zh-CN" sz="2000" dirty="0" smtClean="0"/>
              <a:t>5    3</a:t>
            </a:r>
            <a:endParaRPr lang="en-US" altLang="zh-CN" sz="2000" dirty="0"/>
          </a:p>
        </p:txBody>
      </p:sp>
      <p:sp>
        <p:nvSpPr>
          <p:cNvPr id="7" name="Rectangle 2"/>
          <p:cNvSpPr>
            <a:spLocks noChangeArrowheads="1"/>
          </p:cNvSpPr>
          <p:nvPr/>
        </p:nvSpPr>
        <p:spPr bwMode="auto">
          <a:xfrm>
            <a:off x="6623854" y="2924943"/>
            <a:ext cx="4416900" cy="369332"/>
          </a:xfrm>
          <a:prstGeom prst="rect">
            <a:avLst/>
          </a:prstGeom>
          <a:noFill/>
          <a:ln w="9525">
            <a:noFill/>
            <a:miter lim="800000"/>
            <a:headEnd/>
            <a:tailEnd/>
          </a:ln>
        </p:spPr>
        <p:txBody>
          <a:bodyPr wrap="square">
            <a:spAutoFit/>
          </a:bodyPr>
          <a:lstStyle/>
          <a:p>
            <a:pPr algn="ctr" eaLnBrk="1" hangingPunct="1">
              <a:defRPr/>
            </a:pPr>
            <a:r>
              <a:rPr lang="zh-CN" altLang="en-US" sz="1800" dirty="0">
                <a:latin typeface="Times New Roman" pitchFamily="18" charset="0"/>
                <a:ea typeface="+mn-ea"/>
                <a:cs typeface="Times New Roman" pitchFamily="18" charset="0"/>
              </a:rPr>
              <a:t>哈夫曼编码数组</a:t>
            </a:r>
            <a:r>
              <a:rPr lang="en-US" altLang="zh-CN" sz="1800" dirty="0" err="1">
                <a:latin typeface="Times New Roman" pitchFamily="18" charset="0"/>
                <a:ea typeface="+mn-ea"/>
                <a:cs typeface="Times New Roman" pitchFamily="18" charset="0"/>
              </a:rPr>
              <a:t>haffCode</a:t>
            </a:r>
            <a:r>
              <a:rPr lang="en-US" altLang="zh-CN" sz="1800" dirty="0">
                <a:latin typeface="Times New Roman" pitchFamily="18" charset="0"/>
                <a:ea typeface="+mn-ea"/>
                <a:cs typeface="Times New Roman" pitchFamily="18" charset="0"/>
              </a:rPr>
              <a:t>[ ]</a:t>
            </a:r>
            <a:r>
              <a:rPr lang="zh-CN" altLang="en-US" sz="1800" dirty="0">
                <a:latin typeface="Times New Roman" pitchFamily="18" charset="0"/>
                <a:ea typeface="+mn-ea"/>
                <a:cs typeface="Times New Roman" pitchFamily="18" charset="0"/>
              </a:rPr>
              <a:t>的结果</a:t>
            </a:r>
          </a:p>
        </p:txBody>
      </p:sp>
      <p:grpSp>
        <p:nvGrpSpPr>
          <p:cNvPr id="8" name="Group 3"/>
          <p:cNvGrpSpPr>
            <a:grpSpLocks/>
          </p:cNvGrpSpPr>
          <p:nvPr/>
        </p:nvGrpSpPr>
        <p:grpSpPr bwMode="auto">
          <a:xfrm>
            <a:off x="6837901" y="1771999"/>
            <a:ext cx="3740109" cy="938757"/>
            <a:chOff x="-3" y="-3"/>
            <a:chExt cx="1890" cy="1542"/>
          </a:xfrm>
        </p:grpSpPr>
        <p:grpSp>
          <p:nvGrpSpPr>
            <p:cNvPr id="9" name="Group 4"/>
            <p:cNvGrpSpPr>
              <a:grpSpLocks/>
            </p:cNvGrpSpPr>
            <p:nvPr/>
          </p:nvGrpSpPr>
          <p:grpSpPr bwMode="auto">
            <a:xfrm>
              <a:off x="0" y="0"/>
              <a:ext cx="1884" cy="1536"/>
              <a:chOff x="0" y="0"/>
              <a:chExt cx="1884" cy="1536"/>
            </a:xfrm>
          </p:grpSpPr>
          <p:grpSp>
            <p:nvGrpSpPr>
              <p:cNvPr id="11" name="Group 5"/>
              <p:cNvGrpSpPr>
                <a:grpSpLocks/>
              </p:cNvGrpSpPr>
              <p:nvPr/>
            </p:nvGrpSpPr>
            <p:grpSpPr bwMode="auto">
              <a:xfrm>
                <a:off x="0" y="0"/>
                <a:ext cx="323" cy="384"/>
                <a:chOff x="0" y="0"/>
                <a:chExt cx="323" cy="384"/>
              </a:xfrm>
            </p:grpSpPr>
            <p:sp>
              <p:nvSpPr>
                <p:cNvPr id="81"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82"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2" name="Group 8"/>
              <p:cNvGrpSpPr>
                <a:grpSpLocks/>
              </p:cNvGrpSpPr>
              <p:nvPr/>
            </p:nvGrpSpPr>
            <p:grpSpPr bwMode="auto">
              <a:xfrm>
                <a:off x="323" y="0"/>
                <a:ext cx="353" cy="384"/>
                <a:chOff x="323" y="0"/>
                <a:chExt cx="353" cy="384"/>
              </a:xfrm>
            </p:grpSpPr>
            <p:sp>
              <p:nvSpPr>
                <p:cNvPr id="79"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80"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3" name="Group 11"/>
              <p:cNvGrpSpPr>
                <a:grpSpLocks/>
              </p:cNvGrpSpPr>
              <p:nvPr/>
            </p:nvGrpSpPr>
            <p:grpSpPr bwMode="auto">
              <a:xfrm>
                <a:off x="676" y="0"/>
                <a:ext cx="302" cy="384"/>
                <a:chOff x="676" y="0"/>
                <a:chExt cx="302" cy="384"/>
              </a:xfrm>
            </p:grpSpPr>
            <p:sp>
              <p:nvSpPr>
                <p:cNvPr id="77"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8"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4" name="Group 14"/>
              <p:cNvGrpSpPr>
                <a:grpSpLocks/>
              </p:cNvGrpSpPr>
              <p:nvPr/>
            </p:nvGrpSpPr>
            <p:grpSpPr bwMode="auto">
              <a:xfrm>
                <a:off x="978" y="0"/>
                <a:ext cx="302" cy="384"/>
                <a:chOff x="978" y="0"/>
                <a:chExt cx="302" cy="384"/>
              </a:xfrm>
            </p:grpSpPr>
            <p:sp>
              <p:nvSpPr>
                <p:cNvPr id="75"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6"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5" name="Group 17"/>
              <p:cNvGrpSpPr>
                <a:grpSpLocks/>
              </p:cNvGrpSpPr>
              <p:nvPr/>
            </p:nvGrpSpPr>
            <p:grpSpPr bwMode="auto">
              <a:xfrm>
                <a:off x="1280" y="0"/>
                <a:ext cx="302" cy="384"/>
                <a:chOff x="1280" y="0"/>
                <a:chExt cx="302" cy="384"/>
              </a:xfrm>
            </p:grpSpPr>
            <p:sp>
              <p:nvSpPr>
                <p:cNvPr id="73"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4"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6" name="Group 20"/>
              <p:cNvGrpSpPr>
                <a:grpSpLocks/>
              </p:cNvGrpSpPr>
              <p:nvPr/>
            </p:nvGrpSpPr>
            <p:grpSpPr bwMode="auto">
              <a:xfrm>
                <a:off x="1582" y="0"/>
                <a:ext cx="302" cy="384"/>
                <a:chOff x="1582" y="0"/>
                <a:chExt cx="302" cy="384"/>
              </a:xfrm>
            </p:grpSpPr>
            <p:sp>
              <p:nvSpPr>
                <p:cNvPr id="71"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2"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7" name="Group 23"/>
              <p:cNvGrpSpPr>
                <a:grpSpLocks/>
              </p:cNvGrpSpPr>
              <p:nvPr/>
            </p:nvGrpSpPr>
            <p:grpSpPr bwMode="auto">
              <a:xfrm>
                <a:off x="0" y="384"/>
                <a:ext cx="323" cy="384"/>
                <a:chOff x="0" y="384"/>
                <a:chExt cx="323" cy="384"/>
              </a:xfrm>
            </p:grpSpPr>
            <p:sp>
              <p:nvSpPr>
                <p:cNvPr id="69"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70"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8" name="Group 26"/>
              <p:cNvGrpSpPr>
                <a:grpSpLocks/>
              </p:cNvGrpSpPr>
              <p:nvPr/>
            </p:nvGrpSpPr>
            <p:grpSpPr bwMode="auto">
              <a:xfrm>
                <a:off x="323" y="384"/>
                <a:ext cx="353" cy="384"/>
                <a:chOff x="323" y="384"/>
                <a:chExt cx="353" cy="384"/>
              </a:xfrm>
            </p:grpSpPr>
            <p:sp>
              <p:nvSpPr>
                <p:cNvPr id="67"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8"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9" name="Group 29"/>
              <p:cNvGrpSpPr>
                <a:grpSpLocks/>
              </p:cNvGrpSpPr>
              <p:nvPr/>
            </p:nvGrpSpPr>
            <p:grpSpPr bwMode="auto">
              <a:xfrm>
                <a:off x="676" y="384"/>
                <a:ext cx="302" cy="384"/>
                <a:chOff x="676" y="384"/>
                <a:chExt cx="302" cy="384"/>
              </a:xfrm>
            </p:grpSpPr>
            <p:sp>
              <p:nvSpPr>
                <p:cNvPr id="65"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66"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0" name="Group 32"/>
              <p:cNvGrpSpPr>
                <a:grpSpLocks/>
              </p:cNvGrpSpPr>
              <p:nvPr/>
            </p:nvGrpSpPr>
            <p:grpSpPr bwMode="auto">
              <a:xfrm>
                <a:off x="978" y="384"/>
                <a:ext cx="302" cy="384"/>
                <a:chOff x="978" y="384"/>
                <a:chExt cx="302" cy="384"/>
              </a:xfrm>
            </p:grpSpPr>
            <p:sp>
              <p:nvSpPr>
                <p:cNvPr id="63"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4"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1" name="Group 35"/>
              <p:cNvGrpSpPr>
                <a:grpSpLocks/>
              </p:cNvGrpSpPr>
              <p:nvPr/>
            </p:nvGrpSpPr>
            <p:grpSpPr bwMode="auto">
              <a:xfrm>
                <a:off x="1280" y="384"/>
                <a:ext cx="302" cy="384"/>
                <a:chOff x="1280" y="384"/>
                <a:chExt cx="302" cy="384"/>
              </a:xfrm>
            </p:grpSpPr>
            <p:sp>
              <p:nvSpPr>
                <p:cNvPr id="61"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2"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2" name="Group 38"/>
              <p:cNvGrpSpPr>
                <a:grpSpLocks/>
              </p:cNvGrpSpPr>
              <p:nvPr/>
            </p:nvGrpSpPr>
            <p:grpSpPr bwMode="auto">
              <a:xfrm>
                <a:off x="1582" y="384"/>
                <a:ext cx="302" cy="384"/>
                <a:chOff x="1582" y="384"/>
                <a:chExt cx="302" cy="384"/>
              </a:xfrm>
            </p:grpSpPr>
            <p:sp>
              <p:nvSpPr>
                <p:cNvPr id="59"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60"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3" name="Group 41"/>
              <p:cNvGrpSpPr>
                <a:grpSpLocks/>
              </p:cNvGrpSpPr>
              <p:nvPr/>
            </p:nvGrpSpPr>
            <p:grpSpPr bwMode="auto">
              <a:xfrm>
                <a:off x="0" y="768"/>
                <a:ext cx="323" cy="384"/>
                <a:chOff x="0" y="768"/>
                <a:chExt cx="323" cy="384"/>
              </a:xfrm>
            </p:grpSpPr>
            <p:sp>
              <p:nvSpPr>
                <p:cNvPr id="57"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8"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4" name="Group 44"/>
              <p:cNvGrpSpPr>
                <a:grpSpLocks/>
              </p:cNvGrpSpPr>
              <p:nvPr/>
            </p:nvGrpSpPr>
            <p:grpSpPr bwMode="auto">
              <a:xfrm>
                <a:off x="323" y="768"/>
                <a:ext cx="353" cy="384"/>
                <a:chOff x="323" y="768"/>
                <a:chExt cx="353" cy="384"/>
              </a:xfrm>
            </p:grpSpPr>
            <p:sp>
              <p:nvSpPr>
                <p:cNvPr id="55"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6"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5" name="Group 47"/>
              <p:cNvGrpSpPr>
                <a:grpSpLocks/>
              </p:cNvGrpSpPr>
              <p:nvPr/>
            </p:nvGrpSpPr>
            <p:grpSpPr bwMode="auto">
              <a:xfrm>
                <a:off x="676" y="768"/>
                <a:ext cx="302" cy="384"/>
                <a:chOff x="676" y="768"/>
                <a:chExt cx="302" cy="384"/>
              </a:xfrm>
            </p:grpSpPr>
            <p:sp>
              <p:nvSpPr>
                <p:cNvPr id="53"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4"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6" name="Group 50"/>
              <p:cNvGrpSpPr>
                <a:grpSpLocks/>
              </p:cNvGrpSpPr>
              <p:nvPr/>
            </p:nvGrpSpPr>
            <p:grpSpPr bwMode="auto">
              <a:xfrm>
                <a:off x="978" y="768"/>
                <a:ext cx="302" cy="384"/>
                <a:chOff x="978" y="768"/>
                <a:chExt cx="302" cy="384"/>
              </a:xfrm>
            </p:grpSpPr>
            <p:sp>
              <p:nvSpPr>
                <p:cNvPr id="51"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2"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7" name="Group 53"/>
              <p:cNvGrpSpPr>
                <a:grpSpLocks/>
              </p:cNvGrpSpPr>
              <p:nvPr/>
            </p:nvGrpSpPr>
            <p:grpSpPr bwMode="auto">
              <a:xfrm>
                <a:off x="1280" y="768"/>
                <a:ext cx="302" cy="384"/>
                <a:chOff x="1280" y="768"/>
                <a:chExt cx="302" cy="384"/>
              </a:xfrm>
            </p:grpSpPr>
            <p:sp>
              <p:nvSpPr>
                <p:cNvPr id="49"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2</a:t>
                  </a:r>
                </a:p>
              </p:txBody>
            </p:sp>
            <p:sp>
              <p:nvSpPr>
                <p:cNvPr id="50"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8" name="Group 56"/>
              <p:cNvGrpSpPr>
                <a:grpSpLocks/>
              </p:cNvGrpSpPr>
              <p:nvPr/>
            </p:nvGrpSpPr>
            <p:grpSpPr bwMode="auto">
              <a:xfrm>
                <a:off x="1582" y="768"/>
                <a:ext cx="302" cy="384"/>
                <a:chOff x="1582" y="768"/>
                <a:chExt cx="302" cy="384"/>
              </a:xfrm>
            </p:grpSpPr>
            <p:sp>
              <p:nvSpPr>
                <p:cNvPr id="47"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1800" dirty="0">
                      <a:latin typeface="Times New Roman" pitchFamily="18" charset="0"/>
                      <a:cs typeface="Times New Roman" pitchFamily="18" charset="0"/>
                    </a:rPr>
                    <a:t>5</a:t>
                  </a:r>
                </a:p>
              </p:txBody>
            </p:sp>
            <p:sp>
              <p:nvSpPr>
                <p:cNvPr id="48"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9" name="Group 59"/>
              <p:cNvGrpSpPr>
                <a:grpSpLocks/>
              </p:cNvGrpSpPr>
              <p:nvPr/>
            </p:nvGrpSpPr>
            <p:grpSpPr bwMode="auto">
              <a:xfrm>
                <a:off x="0" y="1152"/>
                <a:ext cx="323" cy="384"/>
                <a:chOff x="0" y="1152"/>
                <a:chExt cx="323" cy="384"/>
              </a:xfrm>
            </p:grpSpPr>
            <p:sp>
              <p:nvSpPr>
                <p:cNvPr id="45"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6"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0" name="Group 62"/>
              <p:cNvGrpSpPr>
                <a:grpSpLocks/>
              </p:cNvGrpSpPr>
              <p:nvPr/>
            </p:nvGrpSpPr>
            <p:grpSpPr bwMode="auto">
              <a:xfrm>
                <a:off x="323" y="1152"/>
                <a:ext cx="353" cy="384"/>
                <a:chOff x="323" y="1152"/>
                <a:chExt cx="353" cy="384"/>
              </a:xfrm>
            </p:grpSpPr>
            <p:sp>
              <p:nvSpPr>
                <p:cNvPr id="43"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4"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1" name="Group 65"/>
              <p:cNvGrpSpPr>
                <a:grpSpLocks/>
              </p:cNvGrpSpPr>
              <p:nvPr/>
            </p:nvGrpSpPr>
            <p:grpSpPr bwMode="auto">
              <a:xfrm>
                <a:off x="676" y="1152"/>
                <a:ext cx="302" cy="384"/>
                <a:chOff x="676" y="1152"/>
                <a:chExt cx="302" cy="384"/>
              </a:xfrm>
            </p:grpSpPr>
            <p:sp>
              <p:nvSpPr>
                <p:cNvPr id="41"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2"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2" name="Group 68"/>
              <p:cNvGrpSpPr>
                <a:grpSpLocks/>
              </p:cNvGrpSpPr>
              <p:nvPr/>
            </p:nvGrpSpPr>
            <p:grpSpPr bwMode="auto">
              <a:xfrm>
                <a:off x="978" y="1152"/>
                <a:ext cx="302" cy="384"/>
                <a:chOff x="978" y="1152"/>
                <a:chExt cx="302" cy="384"/>
              </a:xfrm>
            </p:grpSpPr>
            <p:sp>
              <p:nvSpPr>
                <p:cNvPr id="39"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40"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3" name="Group 71"/>
              <p:cNvGrpSpPr>
                <a:grpSpLocks/>
              </p:cNvGrpSpPr>
              <p:nvPr/>
            </p:nvGrpSpPr>
            <p:grpSpPr bwMode="auto">
              <a:xfrm>
                <a:off x="1280" y="1152"/>
                <a:ext cx="302" cy="384"/>
                <a:chOff x="1280" y="1152"/>
                <a:chExt cx="302" cy="384"/>
              </a:xfrm>
            </p:grpSpPr>
            <p:sp>
              <p:nvSpPr>
                <p:cNvPr id="37"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38"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4" name="Group 74"/>
              <p:cNvGrpSpPr>
                <a:grpSpLocks/>
              </p:cNvGrpSpPr>
              <p:nvPr/>
            </p:nvGrpSpPr>
            <p:grpSpPr bwMode="auto">
              <a:xfrm>
                <a:off x="1582" y="1152"/>
                <a:ext cx="302" cy="384"/>
                <a:chOff x="1582" y="1152"/>
                <a:chExt cx="302" cy="384"/>
              </a:xfrm>
            </p:grpSpPr>
            <p:sp>
              <p:nvSpPr>
                <p:cNvPr id="35"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7</a:t>
                  </a:r>
                </a:p>
              </p:txBody>
            </p:sp>
            <p:sp>
              <p:nvSpPr>
                <p:cNvPr id="36"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sp>
          <p:nvSpPr>
            <p:cNvPr id="10"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sp>
        <p:nvSpPr>
          <p:cNvPr id="83" name="AutoShape 78"/>
          <p:cNvSpPr>
            <a:spLocks/>
          </p:cNvSpPr>
          <p:nvPr/>
        </p:nvSpPr>
        <p:spPr bwMode="auto">
          <a:xfrm rot="16200000">
            <a:off x="7987093" y="178263"/>
            <a:ext cx="216118" cy="2397111"/>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1800">
              <a:latin typeface="Times New Roman" pitchFamily="18" charset="0"/>
              <a:ea typeface="+mn-ea"/>
              <a:cs typeface="Times New Roman" pitchFamily="18" charset="0"/>
            </a:endParaRPr>
          </a:p>
        </p:txBody>
      </p:sp>
      <p:sp>
        <p:nvSpPr>
          <p:cNvPr id="84" name="Rectangle 79"/>
          <p:cNvSpPr>
            <a:spLocks noChangeArrowheads="1"/>
          </p:cNvSpPr>
          <p:nvPr/>
        </p:nvSpPr>
        <p:spPr bwMode="auto">
          <a:xfrm>
            <a:off x="7875048" y="894327"/>
            <a:ext cx="957256"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bit</a:t>
            </a:r>
            <a:endParaRPr lang="zh-CN" altLang="en-US" sz="1800" dirty="0">
              <a:latin typeface="Times New Roman" pitchFamily="18" charset="0"/>
              <a:ea typeface="+mn-ea"/>
              <a:cs typeface="Times New Roman" pitchFamily="18" charset="0"/>
            </a:endParaRPr>
          </a:p>
        </p:txBody>
      </p:sp>
      <p:sp>
        <p:nvSpPr>
          <p:cNvPr id="85" name="Rectangle 80"/>
          <p:cNvSpPr>
            <a:spLocks noChangeArrowheads="1"/>
          </p:cNvSpPr>
          <p:nvPr/>
        </p:nvSpPr>
        <p:spPr bwMode="auto">
          <a:xfrm>
            <a:off x="10057374" y="1342603"/>
            <a:ext cx="863162"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weight</a:t>
            </a:r>
            <a:endParaRPr lang="zh-CN" altLang="en-US" sz="1800" dirty="0">
              <a:latin typeface="Times New Roman" pitchFamily="18" charset="0"/>
              <a:ea typeface="+mn-ea"/>
              <a:cs typeface="Times New Roman" pitchFamily="18" charset="0"/>
            </a:endParaRPr>
          </a:p>
        </p:txBody>
      </p:sp>
      <p:sp>
        <p:nvSpPr>
          <p:cNvPr id="86" name="Rectangle 81"/>
          <p:cNvSpPr>
            <a:spLocks noChangeArrowheads="1"/>
          </p:cNvSpPr>
          <p:nvPr/>
        </p:nvSpPr>
        <p:spPr bwMode="auto">
          <a:xfrm>
            <a:off x="9322361" y="1342603"/>
            <a:ext cx="653204"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start</a:t>
            </a:r>
            <a:endParaRPr lang="zh-CN" altLang="en-US" sz="1800" dirty="0">
              <a:latin typeface="Times New Roman" pitchFamily="18" charset="0"/>
              <a:ea typeface="+mn-ea"/>
              <a:cs typeface="Times New Roman" pitchFamily="18" charset="0"/>
            </a:endParaRPr>
          </a:p>
        </p:txBody>
      </p:sp>
      <p:sp>
        <p:nvSpPr>
          <p:cNvPr id="87" name="Rectangle 82"/>
          <p:cNvSpPr>
            <a:spLocks noChangeArrowheads="1"/>
          </p:cNvSpPr>
          <p:nvPr/>
        </p:nvSpPr>
        <p:spPr bwMode="auto">
          <a:xfrm>
            <a:off x="6768008" y="1406873"/>
            <a:ext cx="3432447" cy="369332"/>
          </a:xfrm>
          <a:prstGeom prst="rect">
            <a:avLst/>
          </a:prstGeom>
          <a:noFill/>
          <a:ln w="9525">
            <a:noFill/>
            <a:miter lim="800000"/>
            <a:headEnd/>
            <a:tailEnd/>
          </a:ln>
        </p:spPr>
        <p:txBody>
          <a:bodyPr wrap="square">
            <a:spAutoFit/>
          </a:bodyPr>
          <a:lstStyle/>
          <a:p>
            <a:pPr eaLnBrk="1" hangingPunct="1">
              <a:defRPr/>
            </a:pPr>
            <a:r>
              <a:rPr lang="zh-CN" altLang="en-US" sz="1800" dirty="0">
                <a:latin typeface="Times New Roman" pitchFamily="18" charset="0"/>
                <a:ea typeface="+mn-ea"/>
                <a:cs typeface="Times New Roman" pitchFamily="18" charset="0"/>
              </a:rPr>
              <a:t>    </a:t>
            </a:r>
            <a:r>
              <a:rPr lang="en-US" altLang="zh-CN" sz="1800" dirty="0">
                <a:latin typeface="Times New Roman" pitchFamily="18" charset="0"/>
                <a:ea typeface="+mn-ea"/>
                <a:cs typeface="Times New Roman" pitchFamily="18" charset="0"/>
              </a:rPr>
              <a:t>0           1          2          3      </a:t>
            </a:r>
          </a:p>
        </p:txBody>
      </p:sp>
      <p:sp>
        <p:nvSpPr>
          <p:cNvPr id="88" name="爆炸形 2 87"/>
          <p:cNvSpPr/>
          <p:nvPr/>
        </p:nvSpPr>
        <p:spPr bwMode="auto">
          <a:xfrm>
            <a:off x="8073525" y="5445224"/>
            <a:ext cx="2967229" cy="1313232"/>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译码程序如何写？</a:t>
            </a:r>
            <a:endParaRPr lang="zh-CN" altLang="en-US" sz="2000" dirty="0">
              <a:solidFill>
                <a:schemeClr val="bg1"/>
              </a:solidFill>
              <a:ea typeface="黑体" panose="02010609060101010101" pitchFamily="49" charset="-122"/>
            </a:endParaRPr>
          </a:p>
        </p:txBody>
      </p:sp>
    </p:spTree>
    <p:extLst>
      <p:ext uri="{BB962C8B-B14F-4D97-AF65-F5344CB8AC3E}">
        <p14:creationId xmlns:p14="http://schemas.microsoft.com/office/powerpoint/2010/main" val="14612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063552" y="692696"/>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2400" dirty="0" err="1">
                <a:solidFill>
                  <a:schemeClr val="tx1"/>
                </a:solidFill>
                <a:latin typeface="Times New Roman" pitchFamily="18" charset="0"/>
              </a:rPr>
              <a:t>struct</a:t>
            </a:r>
            <a:r>
              <a:rPr lang="en-US" altLang="zh-CN" sz="2400" dirty="0">
                <a:solidFill>
                  <a:schemeClr val="tx1"/>
                </a:solidFill>
                <a:latin typeface="Times New Roman" pitchFamily="18" charset="0"/>
              </a:rPr>
              <a:t> Code</a:t>
            </a:r>
          </a:p>
          <a:p>
            <a:pPr>
              <a:buSzTx/>
              <a:buFontTx/>
              <a:buNone/>
              <a:defRPr/>
            </a:pPr>
            <a:r>
              <a:rPr lang="en-US" altLang="zh-CN" sz="2400" dirty="0">
                <a:solidFill>
                  <a:schemeClr val="tx1"/>
                </a:solidFill>
                <a:latin typeface="Times New Roman" pitchFamily="18" charset="0"/>
              </a:rPr>
              <a:t>{   </a:t>
            </a:r>
          </a:p>
          <a:p>
            <a:pPr>
              <a:buSzTx/>
              <a:buFontTx/>
              <a:buNone/>
              <a:defRPr/>
            </a:pPr>
            <a:r>
              <a:rPr lang="en-US" altLang="zh-CN" sz="2400" dirty="0">
                <a:solidFill>
                  <a:schemeClr val="tx1"/>
                </a:solidFill>
                <a:latin typeface="Times New Roman" pitchFamily="18" charset="0"/>
              </a:rPr>
              <a:t>    </a:t>
            </a:r>
            <a:r>
              <a:rPr lang="en-US" altLang="zh-CN" sz="2400" dirty="0" err="1">
                <a:solidFill>
                  <a:schemeClr val="tx1"/>
                </a:solidFill>
                <a:latin typeface="Times New Roman" pitchFamily="18" charset="0"/>
              </a:rPr>
              <a:t>int</a:t>
            </a:r>
            <a:r>
              <a:rPr lang="en-US" altLang="zh-CN" sz="2400" dirty="0">
                <a:solidFill>
                  <a:schemeClr val="tx1"/>
                </a:solidFill>
                <a:latin typeface="Times New Roman" pitchFamily="18" charset="0"/>
              </a:rPr>
              <a:t> bit [</a:t>
            </a:r>
            <a:r>
              <a:rPr lang="en-US" altLang="zh-CN" sz="2400" dirty="0" err="1">
                <a:solidFill>
                  <a:schemeClr val="tx1"/>
                </a:solidFill>
                <a:latin typeface="Times New Roman" pitchFamily="18" charset="0"/>
              </a:rPr>
              <a:t>maxN</a:t>
            </a:r>
            <a:r>
              <a:rPr lang="en-US" altLang="zh-CN" sz="2400" dirty="0">
                <a:solidFill>
                  <a:schemeClr val="tx1"/>
                </a:solidFill>
                <a:latin typeface="Times New Roman" pitchFamily="18" charset="0"/>
              </a:rPr>
              <a: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start;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weight;</a:t>
            </a:r>
          </a:p>
          <a:p>
            <a:pPr lvl="1" indent="-742950">
              <a:buSzTx/>
              <a:buNone/>
              <a:defRPr/>
            </a:pPr>
            <a:r>
              <a:rPr lang="en-US" altLang="zh-CN" dirty="0">
                <a:solidFill>
                  <a:schemeClr val="tx1"/>
                </a:solidFill>
                <a:latin typeface="Times New Roman" pitchFamily="18" charset="0"/>
              </a:rPr>
              <a:t>};</a:t>
            </a:r>
          </a:p>
          <a:p>
            <a:pPr lvl="1">
              <a:defRPr/>
            </a:pPr>
            <a:endParaRPr lang="en-US" altLang="zh-CN" sz="2000" dirty="0">
              <a:solidFill>
                <a:schemeClr val="tx1"/>
              </a:solidFill>
            </a:endParaRPr>
          </a:p>
          <a:p>
            <a:pPr>
              <a:defRPr/>
            </a:pPr>
            <a:endParaRPr lang="zh-CN" altLang="en-US" sz="2400" dirty="0">
              <a:solidFill>
                <a:schemeClr val="tx1"/>
              </a:solidFill>
            </a:endParaRPr>
          </a:p>
        </p:txBody>
      </p:sp>
      <p:grpSp>
        <p:nvGrpSpPr>
          <p:cNvPr id="5" name="Group 85"/>
          <p:cNvGrpSpPr>
            <a:grpSpLocks/>
          </p:cNvGrpSpPr>
          <p:nvPr/>
        </p:nvGrpSpPr>
        <p:grpSpPr bwMode="auto">
          <a:xfrm>
            <a:off x="5104258" y="1412776"/>
            <a:ext cx="5456238" cy="1547812"/>
            <a:chOff x="1075" y="2795"/>
            <a:chExt cx="3437" cy="975"/>
          </a:xfrm>
        </p:grpSpPr>
        <p:grpSp>
          <p:nvGrpSpPr>
            <p:cNvPr id="6" name="Group 5"/>
            <p:cNvGrpSpPr>
              <a:grpSpLocks/>
            </p:cNvGrpSpPr>
            <p:nvPr/>
          </p:nvGrpSpPr>
          <p:grpSpPr bwMode="auto">
            <a:xfrm>
              <a:off x="1161" y="3386"/>
              <a:ext cx="574" cy="384"/>
              <a:chOff x="0" y="0"/>
              <a:chExt cx="323" cy="384"/>
            </a:xfrm>
          </p:grpSpPr>
          <p:sp>
            <p:nvSpPr>
              <p:cNvPr id="27"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000">
                    <a:latin typeface="Times New Roman" pitchFamily="18" charset="0"/>
                    <a:ea typeface="+mn-ea"/>
                    <a:cs typeface="Times New Roman" pitchFamily="18" charset="0"/>
                  </a:rPr>
                  <a:t> </a:t>
                </a:r>
              </a:p>
              <a:p>
                <a:pPr algn="just">
                  <a:defRPr/>
                </a:pPr>
                <a:endParaRPr lang="zh-CN" altLang="en-US" sz="2000">
                  <a:latin typeface="Times New Roman" pitchFamily="18" charset="0"/>
                  <a:ea typeface="+mn-ea"/>
                  <a:cs typeface="Times New Roman" pitchFamily="18" charset="0"/>
                </a:endParaRPr>
              </a:p>
            </p:txBody>
          </p:sp>
          <p:sp>
            <p:nvSpPr>
              <p:cNvPr id="28"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7" name="Group 8"/>
            <p:cNvGrpSpPr>
              <a:grpSpLocks/>
            </p:cNvGrpSpPr>
            <p:nvPr/>
          </p:nvGrpSpPr>
          <p:grpSpPr bwMode="auto">
            <a:xfrm>
              <a:off x="1735" y="3386"/>
              <a:ext cx="628" cy="384"/>
              <a:chOff x="323" y="0"/>
              <a:chExt cx="353" cy="384"/>
            </a:xfrm>
          </p:grpSpPr>
          <p:sp>
            <p:nvSpPr>
              <p:cNvPr id="25" name="Rectangle 9"/>
              <p:cNvSpPr>
                <a:spLocks noChangeArrowheads="1"/>
              </p:cNvSpPr>
              <p:nvPr/>
            </p:nvSpPr>
            <p:spPr bwMode="auto">
              <a:xfrm>
                <a:off x="365"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6"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8" name="Group 11"/>
            <p:cNvGrpSpPr>
              <a:grpSpLocks/>
            </p:cNvGrpSpPr>
            <p:nvPr/>
          </p:nvGrpSpPr>
          <p:grpSpPr bwMode="auto">
            <a:xfrm>
              <a:off x="2363" y="3386"/>
              <a:ext cx="537" cy="384"/>
              <a:chOff x="676" y="0"/>
              <a:chExt cx="302" cy="384"/>
            </a:xfrm>
          </p:grpSpPr>
          <p:sp>
            <p:nvSpPr>
              <p:cNvPr id="23" name="Rectangle 12"/>
              <p:cNvSpPr>
                <a:spLocks noChangeArrowheads="1"/>
              </p:cNvSpPr>
              <p:nvPr/>
            </p:nvSpPr>
            <p:spPr bwMode="auto">
              <a:xfrm>
                <a:off x="719"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4"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9" name="Group 14"/>
            <p:cNvGrpSpPr>
              <a:grpSpLocks/>
            </p:cNvGrpSpPr>
            <p:nvPr/>
          </p:nvGrpSpPr>
          <p:grpSpPr bwMode="auto">
            <a:xfrm>
              <a:off x="2900" y="3386"/>
              <a:ext cx="537" cy="384"/>
              <a:chOff x="978" y="0"/>
              <a:chExt cx="302" cy="384"/>
            </a:xfrm>
          </p:grpSpPr>
          <p:sp>
            <p:nvSpPr>
              <p:cNvPr id="21" name="Rectangle 15"/>
              <p:cNvSpPr>
                <a:spLocks noChangeArrowheads="1"/>
              </p:cNvSpPr>
              <p:nvPr/>
            </p:nvSpPr>
            <p:spPr bwMode="auto">
              <a:xfrm>
                <a:off x="1021"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2"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0" name="Group 17"/>
            <p:cNvGrpSpPr>
              <a:grpSpLocks/>
            </p:cNvGrpSpPr>
            <p:nvPr/>
          </p:nvGrpSpPr>
          <p:grpSpPr bwMode="auto">
            <a:xfrm>
              <a:off x="3437" y="3386"/>
              <a:ext cx="537" cy="384"/>
              <a:chOff x="1280" y="0"/>
              <a:chExt cx="302" cy="384"/>
            </a:xfrm>
          </p:grpSpPr>
          <p:sp>
            <p:nvSpPr>
              <p:cNvPr id="19" name="Rectangle 18"/>
              <p:cNvSpPr>
                <a:spLocks noChangeArrowheads="1"/>
              </p:cNvSpPr>
              <p:nvPr/>
            </p:nvSpPr>
            <p:spPr bwMode="auto">
              <a:xfrm>
                <a:off x="1323"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0"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1" name="Group 20"/>
            <p:cNvGrpSpPr>
              <a:grpSpLocks/>
            </p:cNvGrpSpPr>
            <p:nvPr/>
          </p:nvGrpSpPr>
          <p:grpSpPr bwMode="auto">
            <a:xfrm>
              <a:off x="3974" y="3386"/>
              <a:ext cx="537" cy="384"/>
              <a:chOff x="1582" y="0"/>
              <a:chExt cx="302" cy="384"/>
            </a:xfrm>
          </p:grpSpPr>
          <p:sp>
            <p:nvSpPr>
              <p:cNvPr id="17" name="Rectangle 21"/>
              <p:cNvSpPr>
                <a:spLocks noChangeArrowheads="1"/>
              </p:cNvSpPr>
              <p:nvPr/>
            </p:nvSpPr>
            <p:spPr bwMode="auto">
              <a:xfrm>
                <a:off x="1625"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18"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sp>
          <p:nvSpPr>
            <p:cNvPr id="12" name="AutoShape 78"/>
            <p:cNvSpPr>
              <a:spLocks/>
            </p:cNvSpPr>
            <p:nvPr/>
          </p:nvSpPr>
          <p:spPr bwMode="auto">
            <a:xfrm rot="-5400000">
              <a:off x="2177" y="2046"/>
              <a:ext cx="227" cy="2268"/>
            </a:xfrm>
            <a:prstGeom prst="rightBrace">
              <a:avLst>
                <a:gd name="adj1" fmla="val 83260"/>
                <a:gd name="adj2" fmla="val 50000"/>
              </a:avLst>
            </a:prstGeom>
            <a:noFill/>
            <a:ln w="9525">
              <a:solidFill>
                <a:schemeClr val="tx1"/>
              </a:solidFill>
              <a:round/>
              <a:headEnd/>
              <a:tailEnd/>
            </a:ln>
          </p:spPr>
          <p:txBody>
            <a:bodyPr vert="eaVert" wrap="none" anchor="ctr"/>
            <a:lstStyle/>
            <a:p>
              <a:pPr>
                <a:defRPr/>
              </a:pPr>
              <a:endParaRPr lang="zh-CN" altLang="en-US" sz="2000">
                <a:latin typeface="Times New Roman" pitchFamily="18" charset="0"/>
                <a:ea typeface="+mn-ea"/>
                <a:cs typeface="Times New Roman" pitchFamily="18" charset="0"/>
              </a:endParaRPr>
            </a:p>
          </p:txBody>
        </p:sp>
        <p:sp>
          <p:nvSpPr>
            <p:cNvPr id="13" name="Rectangle 79"/>
            <p:cNvSpPr>
              <a:spLocks noChangeArrowheads="1"/>
            </p:cNvSpPr>
            <p:nvPr/>
          </p:nvSpPr>
          <p:spPr bwMode="auto">
            <a:xfrm>
              <a:off x="2154" y="2795"/>
              <a:ext cx="304" cy="252"/>
            </a:xfrm>
            <a:prstGeom prst="rect">
              <a:avLst/>
            </a:prstGeom>
            <a:noFill/>
            <a:ln w="9525">
              <a:noFill/>
              <a:miter lim="800000"/>
              <a:headEnd/>
              <a:tailEnd/>
            </a:ln>
          </p:spPr>
          <p:txBody>
            <a:bodyPr wrap="none">
              <a:spAutoFit/>
            </a:bodyPr>
            <a:lstStyle/>
            <a:p>
              <a:pPr>
                <a:defRPr/>
              </a:pPr>
              <a:r>
                <a:rPr lang="en-US" altLang="zh-CN" sz="2000">
                  <a:latin typeface="Times New Roman" pitchFamily="18" charset="0"/>
                  <a:ea typeface="+mn-ea"/>
                  <a:cs typeface="Times New Roman" pitchFamily="18" charset="0"/>
                </a:rPr>
                <a:t>bit</a:t>
              </a:r>
              <a:endParaRPr lang="zh-CN" altLang="en-US" sz="2000">
                <a:latin typeface="Times New Roman" pitchFamily="18" charset="0"/>
                <a:ea typeface="+mn-ea"/>
                <a:cs typeface="Times New Roman" pitchFamily="18" charset="0"/>
              </a:endParaRPr>
            </a:p>
          </p:txBody>
        </p:sp>
        <p:sp>
          <p:nvSpPr>
            <p:cNvPr id="14" name="Rectangle 80"/>
            <p:cNvSpPr>
              <a:spLocks noChangeArrowheads="1"/>
            </p:cNvSpPr>
            <p:nvPr/>
          </p:nvSpPr>
          <p:spPr bwMode="auto">
            <a:xfrm>
              <a:off x="3938" y="2956"/>
              <a:ext cx="574"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weight</a:t>
              </a:r>
              <a:endParaRPr lang="zh-CN" altLang="en-US" sz="2000" dirty="0">
                <a:latin typeface="Times New Roman" pitchFamily="18" charset="0"/>
                <a:ea typeface="+mn-ea"/>
                <a:cs typeface="Times New Roman" pitchFamily="18" charset="0"/>
              </a:endParaRPr>
            </a:p>
          </p:txBody>
        </p:sp>
        <p:sp>
          <p:nvSpPr>
            <p:cNvPr id="15" name="Rectangle 81"/>
            <p:cNvSpPr>
              <a:spLocks noChangeArrowheads="1"/>
            </p:cNvSpPr>
            <p:nvPr/>
          </p:nvSpPr>
          <p:spPr bwMode="auto">
            <a:xfrm>
              <a:off x="3475" y="2956"/>
              <a:ext cx="438"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start</a:t>
              </a:r>
              <a:endParaRPr lang="zh-CN" altLang="en-US" sz="2000" dirty="0">
                <a:latin typeface="Times New Roman" pitchFamily="18" charset="0"/>
                <a:ea typeface="+mn-ea"/>
                <a:cs typeface="Times New Roman" pitchFamily="18" charset="0"/>
              </a:endParaRPr>
            </a:p>
          </p:txBody>
        </p:sp>
        <p:sp>
          <p:nvSpPr>
            <p:cNvPr id="16" name="Rectangle 82"/>
            <p:cNvSpPr>
              <a:spLocks noChangeArrowheads="1"/>
            </p:cNvSpPr>
            <p:nvPr/>
          </p:nvSpPr>
          <p:spPr bwMode="auto">
            <a:xfrm>
              <a:off x="1075" y="3153"/>
              <a:ext cx="25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0           1          …             </a:t>
              </a:r>
              <a:r>
                <a:rPr lang="en-US" altLang="zh-CN" sz="1600" dirty="0" err="1">
                  <a:latin typeface="Times New Roman" pitchFamily="18" charset="0"/>
                  <a:cs typeface="Times New Roman" pitchFamily="18" charset="0"/>
                </a:rPr>
                <a:t>maxN</a:t>
              </a:r>
              <a:r>
                <a:rPr lang="en-US" altLang="zh-CN" sz="16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 </a:t>
              </a:r>
            </a:p>
          </p:txBody>
        </p:sp>
      </p:grpSp>
      <p:sp>
        <p:nvSpPr>
          <p:cNvPr id="29" name="矩形 28"/>
          <p:cNvSpPr/>
          <p:nvPr/>
        </p:nvSpPr>
        <p:spPr>
          <a:xfrm>
            <a:off x="784168" y="46365"/>
            <a:ext cx="6670416" cy="646331"/>
          </a:xfrm>
          <a:prstGeom prst="rect">
            <a:avLst/>
          </a:prstGeom>
        </p:spPr>
        <p:txBody>
          <a:bodyPr wrap="none">
            <a:spAutoFit/>
          </a:bodyPr>
          <a:lstStyle/>
          <a:p>
            <a:r>
              <a:rPr lang="zh-CN" altLang="en-US" sz="3600" dirty="0">
                <a:solidFill>
                  <a:srgbClr val="0000FF"/>
                </a:solidFill>
                <a:latin typeface="楷体_GB2312" pitchFamily="49" charset="-122"/>
              </a:rPr>
              <a:t>哈夫曼</a:t>
            </a:r>
            <a:r>
              <a:rPr lang="zh-CN" altLang="en-US" sz="3600" dirty="0" smtClean="0">
                <a:solidFill>
                  <a:srgbClr val="0000FF"/>
                </a:solidFill>
                <a:latin typeface="楷体_GB2312" pitchFamily="49" charset="-122"/>
              </a:rPr>
              <a:t>解码算法的</a:t>
            </a:r>
            <a:r>
              <a:rPr lang="zh-CN" altLang="en-US" sz="3600" dirty="0">
                <a:solidFill>
                  <a:srgbClr val="0000FF"/>
                </a:solidFill>
                <a:latin typeface="楷体_GB2312" pitchFamily="49" charset="-122"/>
              </a:rPr>
              <a:t>数据结构设计</a:t>
            </a:r>
            <a:endParaRPr lang="zh-CN" altLang="en-US" sz="3600" dirty="0"/>
          </a:p>
        </p:txBody>
      </p:sp>
      <p:sp>
        <p:nvSpPr>
          <p:cNvPr id="30" name="Rectangle 2"/>
          <p:cNvSpPr>
            <a:spLocks noChangeArrowheads="1"/>
          </p:cNvSpPr>
          <p:nvPr/>
        </p:nvSpPr>
        <p:spPr bwMode="auto">
          <a:xfrm>
            <a:off x="2063552" y="6453336"/>
            <a:ext cx="5410200" cy="400110"/>
          </a:xfrm>
          <a:prstGeom prst="rect">
            <a:avLst/>
          </a:prstGeom>
          <a:noFill/>
          <a:ln w="9525">
            <a:noFill/>
            <a:miter lim="800000"/>
            <a:headEnd/>
            <a:tailEnd/>
          </a:ln>
        </p:spPr>
        <p:txBody>
          <a:bodyPr>
            <a:spAutoFit/>
          </a:bodyPr>
          <a:lstStyle/>
          <a:p>
            <a:pPr algn="ctr" eaLnBrk="1" hangingPunct="1">
              <a:defRPr/>
            </a:pPr>
            <a:r>
              <a:rPr lang="zh-CN" altLang="en-US" sz="2000" dirty="0">
                <a:latin typeface="Times New Roman" pitchFamily="18" charset="0"/>
                <a:ea typeface="+mn-ea"/>
                <a:cs typeface="Times New Roman" pitchFamily="18" charset="0"/>
              </a:rPr>
              <a:t>哈夫曼编码数组</a:t>
            </a:r>
            <a:r>
              <a:rPr lang="en-US" altLang="zh-CN" sz="2000" dirty="0" err="1">
                <a:latin typeface="Times New Roman" pitchFamily="18" charset="0"/>
                <a:ea typeface="+mn-ea"/>
                <a:cs typeface="Times New Roman" pitchFamily="18" charset="0"/>
              </a:rPr>
              <a:t>haffCode</a:t>
            </a:r>
            <a:r>
              <a:rPr lang="en-US" altLang="zh-CN" sz="2000" dirty="0">
                <a:latin typeface="Times New Roman" pitchFamily="18" charset="0"/>
                <a:ea typeface="+mn-ea"/>
                <a:cs typeface="Times New Roman" pitchFamily="18" charset="0"/>
              </a:rPr>
              <a:t>[ ]</a:t>
            </a:r>
            <a:r>
              <a:rPr lang="zh-CN" altLang="en-US" sz="2000" dirty="0">
                <a:latin typeface="Times New Roman" pitchFamily="18" charset="0"/>
                <a:ea typeface="+mn-ea"/>
                <a:cs typeface="Times New Roman" pitchFamily="18" charset="0"/>
              </a:rPr>
              <a:t>的结果</a:t>
            </a:r>
          </a:p>
        </p:txBody>
      </p:sp>
      <p:grpSp>
        <p:nvGrpSpPr>
          <p:cNvPr id="31" name="Group 3"/>
          <p:cNvGrpSpPr>
            <a:grpSpLocks/>
          </p:cNvGrpSpPr>
          <p:nvPr/>
        </p:nvGrpSpPr>
        <p:grpSpPr bwMode="auto">
          <a:xfrm>
            <a:off x="2229388" y="4722491"/>
            <a:ext cx="5435468" cy="1658838"/>
            <a:chOff x="-3" y="-3"/>
            <a:chExt cx="1890" cy="1542"/>
          </a:xfrm>
        </p:grpSpPr>
        <p:grpSp>
          <p:nvGrpSpPr>
            <p:cNvPr id="32" name="Group 4"/>
            <p:cNvGrpSpPr>
              <a:grpSpLocks/>
            </p:cNvGrpSpPr>
            <p:nvPr/>
          </p:nvGrpSpPr>
          <p:grpSpPr bwMode="auto">
            <a:xfrm>
              <a:off x="0" y="0"/>
              <a:ext cx="1884" cy="1536"/>
              <a:chOff x="0" y="0"/>
              <a:chExt cx="1884" cy="1536"/>
            </a:xfrm>
          </p:grpSpPr>
          <p:grpSp>
            <p:nvGrpSpPr>
              <p:cNvPr id="34" name="Group 5"/>
              <p:cNvGrpSpPr>
                <a:grpSpLocks/>
              </p:cNvGrpSpPr>
              <p:nvPr/>
            </p:nvGrpSpPr>
            <p:grpSpPr bwMode="auto">
              <a:xfrm>
                <a:off x="0" y="0"/>
                <a:ext cx="323" cy="384"/>
                <a:chOff x="0" y="0"/>
                <a:chExt cx="323" cy="384"/>
              </a:xfrm>
            </p:grpSpPr>
            <p:sp>
              <p:nvSpPr>
                <p:cNvPr id="104"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105"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5" name="Group 8"/>
              <p:cNvGrpSpPr>
                <a:grpSpLocks/>
              </p:cNvGrpSpPr>
              <p:nvPr/>
            </p:nvGrpSpPr>
            <p:grpSpPr bwMode="auto">
              <a:xfrm>
                <a:off x="323" y="0"/>
                <a:ext cx="353" cy="384"/>
                <a:chOff x="323" y="0"/>
                <a:chExt cx="353" cy="384"/>
              </a:xfrm>
            </p:grpSpPr>
            <p:sp>
              <p:nvSpPr>
                <p:cNvPr id="102"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103"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6" name="Group 11"/>
              <p:cNvGrpSpPr>
                <a:grpSpLocks/>
              </p:cNvGrpSpPr>
              <p:nvPr/>
            </p:nvGrpSpPr>
            <p:grpSpPr bwMode="auto">
              <a:xfrm>
                <a:off x="676" y="0"/>
                <a:ext cx="302" cy="384"/>
                <a:chOff x="676" y="0"/>
                <a:chExt cx="302" cy="384"/>
              </a:xfrm>
            </p:grpSpPr>
            <p:sp>
              <p:nvSpPr>
                <p:cNvPr id="100"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101"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7" name="Group 14"/>
              <p:cNvGrpSpPr>
                <a:grpSpLocks/>
              </p:cNvGrpSpPr>
              <p:nvPr/>
            </p:nvGrpSpPr>
            <p:grpSpPr bwMode="auto">
              <a:xfrm>
                <a:off x="978" y="0"/>
                <a:ext cx="302" cy="384"/>
                <a:chOff x="978" y="0"/>
                <a:chExt cx="302" cy="384"/>
              </a:xfrm>
            </p:grpSpPr>
            <p:sp>
              <p:nvSpPr>
                <p:cNvPr id="98"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99"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8" name="Group 17"/>
              <p:cNvGrpSpPr>
                <a:grpSpLocks/>
              </p:cNvGrpSpPr>
              <p:nvPr/>
            </p:nvGrpSpPr>
            <p:grpSpPr bwMode="auto">
              <a:xfrm>
                <a:off x="1280" y="0"/>
                <a:ext cx="302" cy="384"/>
                <a:chOff x="1280" y="0"/>
                <a:chExt cx="302" cy="384"/>
              </a:xfrm>
            </p:grpSpPr>
            <p:sp>
              <p:nvSpPr>
                <p:cNvPr id="96"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7"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9" name="Group 20"/>
              <p:cNvGrpSpPr>
                <a:grpSpLocks/>
              </p:cNvGrpSpPr>
              <p:nvPr/>
            </p:nvGrpSpPr>
            <p:grpSpPr bwMode="auto">
              <a:xfrm>
                <a:off x="1582" y="0"/>
                <a:ext cx="302" cy="384"/>
                <a:chOff x="1582" y="0"/>
                <a:chExt cx="302" cy="384"/>
              </a:xfrm>
            </p:grpSpPr>
            <p:sp>
              <p:nvSpPr>
                <p:cNvPr id="94"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5"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0" name="Group 23"/>
              <p:cNvGrpSpPr>
                <a:grpSpLocks/>
              </p:cNvGrpSpPr>
              <p:nvPr/>
            </p:nvGrpSpPr>
            <p:grpSpPr bwMode="auto">
              <a:xfrm>
                <a:off x="0" y="384"/>
                <a:ext cx="323" cy="384"/>
                <a:chOff x="0" y="384"/>
                <a:chExt cx="323" cy="384"/>
              </a:xfrm>
            </p:grpSpPr>
            <p:sp>
              <p:nvSpPr>
                <p:cNvPr id="92"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93"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1" name="Group 26"/>
              <p:cNvGrpSpPr>
                <a:grpSpLocks/>
              </p:cNvGrpSpPr>
              <p:nvPr/>
            </p:nvGrpSpPr>
            <p:grpSpPr bwMode="auto">
              <a:xfrm>
                <a:off x="323" y="384"/>
                <a:ext cx="353" cy="384"/>
                <a:chOff x="323" y="384"/>
                <a:chExt cx="353" cy="384"/>
              </a:xfrm>
            </p:grpSpPr>
            <p:sp>
              <p:nvSpPr>
                <p:cNvPr id="90"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1"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2" name="Group 29"/>
              <p:cNvGrpSpPr>
                <a:grpSpLocks/>
              </p:cNvGrpSpPr>
              <p:nvPr/>
            </p:nvGrpSpPr>
            <p:grpSpPr bwMode="auto">
              <a:xfrm>
                <a:off x="676" y="384"/>
                <a:ext cx="302" cy="384"/>
                <a:chOff x="676" y="384"/>
                <a:chExt cx="302" cy="384"/>
              </a:xfrm>
            </p:grpSpPr>
            <p:sp>
              <p:nvSpPr>
                <p:cNvPr id="88"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89"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3" name="Group 32"/>
              <p:cNvGrpSpPr>
                <a:grpSpLocks/>
              </p:cNvGrpSpPr>
              <p:nvPr/>
            </p:nvGrpSpPr>
            <p:grpSpPr bwMode="auto">
              <a:xfrm>
                <a:off x="978" y="384"/>
                <a:ext cx="302" cy="384"/>
                <a:chOff x="978" y="384"/>
                <a:chExt cx="302" cy="384"/>
              </a:xfrm>
            </p:grpSpPr>
            <p:sp>
              <p:nvSpPr>
                <p:cNvPr id="86"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7"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4" name="Group 35"/>
              <p:cNvGrpSpPr>
                <a:grpSpLocks/>
              </p:cNvGrpSpPr>
              <p:nvPr/>
            </p:nvGrpSpPr>
            <p:grpSpPr bwMode="auto">
              <a:xfrm>
                <a:off x="1280" y="384"/>
                <a:ext cx="302" cy="384"/>
                <a:chOff x="1280" y="384"/>
                <a:chExt cx="302" cy="384"/>
              </a:xfrm>
            </p:grpSpPr>
            <p:sp>
              <p:nvSpPr>
                <p:cNvPr id="84"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5"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5" name="Group 38"/>
              <p:cNvGrpSpPr>
                <a:grpSpLocks/>
              </p:cNvGrpSpPr>
              <p:nvPr/>
            </p:nvGrpSpPr>
            <p:grpSpPr bwMode="auto">
              <a:xfrm>
                <a:off x="1582" y="384"/>
                <a:ext cx="302" cy="384"/>
                <a:chOff x="1582" y="384"/>
                <a:chExt cx="302" cy="384"/>
              </a:xfrm>
            </p:grpSpPr>
            <p:sp>
              <p:nvSpPr>
                <p:cNvPr id="82"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83"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6" name="Group 41"/>
              <p:cNvGrpSpPr>
                <a:grpSpLocks/>
              </p:cNvGrpSpPr>
              <p:nvPr/>
            </p:nvGrpSpPr>
            <p:grpSpPr bwMode="auto">
              <a:xfrm>
                <a:off x="0" y="768"/>
                <a:ext cx="323" cy="384"/>
                <a:chOff x="0" y="768"/>
                <a:chExt cx="323" cy="384"/>
              </a:xfrm>
            </p:grpSpPr>
            <p:sp>
              <p:nvSpPr>
                <p:cNvPr id="80"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81"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7" name="Group 44"/>
              <p:cNvGrpSpPr>
                <a:grpSpLocks/>
              </p:cNvGrpSpPr>
              <p:nvPr/>
            </p:nvGrpSpPr>
            <p:grpSpPr bwMode="auto">
              <a:xfrm>
                <a:off x="323" y="768"/>
                <a:ext cx="353" cy="384"/>
                <a:chOff x="323" y="768"/>
                <a:chExt cx="353" cy="384"/>
              </a:xfrm>
            </p:grpSpPr>
            <p:sp>
              <p:nvSpPr>
                <p:cNvPr id="78"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79"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8" name="Group 47"/>
              <p:cNvGrpSpPr>
                <a:grpSpLocks/>
              </p:cNvGrpSpPr>
              <p:nvPr/>
            </p:nvGrpSpPr>
            <p:grpSpPr bwMode="auto">
              <a:xfrm>
                <a:off x="676" y="768"/>
                <a:ext cx="302" cy="384"/>
                <a:chOff x="676" y="768"/>
                <a:chExt cx="302" cy="384"/>
              </a:xfrm>
            </p:grpSpPr>
            <p:sp>
              <p:nvSpPr>
                <p:cNvPr id="76"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7"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9" name="Group 50"/>
              <p:cNvGrpSpPr>
                <a:grpSpLocks/>
              </p:cNvGrpSpPr>
              <p:nvPr/>
            </p:nvGrpSpPr>
            <p:grpSpPr bwMode="auto">
              <a:xfrm>
                <a:off x="978" y="768"/>
                <a:ext cx="302" cy="384"/>
                <a:chOff x="978" y="768"/>
                <a:chExt cx="302" cy="384"/>
              </a:xfrm>
            </p:grpSpPr>
            <p:sp>
              <p:nvSpPr>
                <p:cNvPr id="74"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5"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0" name="Group 53"/>
              <p:cNvGrpSpPr>
                <a:grpSpLocks/>
              </p:cNvGrpSpPr>
              <p:nvPr/>
            </p:nvGrpSpPr>
            <p:grpSpPr bwMode="auto">
              <a:xfrm>
                <a:off x="1280" y="768"/>
                <a:ext cx="302" cy="384"/>
                <a:chOff x="1280" y="768"/>
                <a:chExt cx="302" cy="384"/>
              </a:xfrm>
            </p:grpSpPr>
            <p:sp>
              <p:nvSpPr>
                <p:cNvPr id="72"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2</a:t>
                  </a:r>
                </a:p>
              </p:txBody>
            </p:sp>
            <p:sp>
              <p:nvSpPr>
                <p:cNvPr id="73"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1" name="Group 56"/>
              <p:cNvGrpSpPr>
                <a:grpSpLocks/>
              </p:cNvGrpSpPr>
              <p:nvPr/>
            </p:nvGrpSpPr>
            <p:grpSpPr bwMode="auto">
              <a:xfrm>
                <a:off x="1582" y="768"/>
                <a:ext cx="302" cy="384"/>
                <a:chOff x="1582" y="768"/>
                <a:chExt cx="302" cy="384"/>
              </a:xfrm>
            </p:grpSpPr>
            <p:sp>
              <p:nvSpPr>
                <p:cNvPr id="70"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2400" dirty="0">
                      <a:latin typeface="Times New Roman" pitchFamily="18" charset="0"/>
                      <a:cs typeface="Times New Roman" pitchFamily="18" charset="0"/>
                    </a:rPr>
                    <a:t>5</a:t>
                  </a:r>
                </a:p>
              </p:txBody>
            </p:sp>
            <p:sp>
              <p:nvSpPr>
                <p:cNvPr id="71"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2" name="Group 59"/>
              <p:cNvGrpSpPr>
                <a:grpSpLocks/>
              </p:cNvGrpSpPr>
              <p:nvPr/>
            </p:nvGrpSpPr>
            <p:grpSpPr bwMode="auto">
              <a:xfrm>
                <a:off x="0" y="1152"/>
                <a:ext cx="323" cy="384"/>
                <a:chOff x="0" y="1152"/>
                <a:chExt cx="323" cy="384"/>
              </a:xfrm>
            </p:grpSpPr>
            <p:sp>
              <p:nvSpPr>
                <p:cNvPr id="68"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9"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3" name="Group 62"/>
              <p:cNvGrpSpPr>
                <a:grpSpLocks/>
              </p:cNvGrpSpPr>
              <p:nvPr/>
            </p:nvGrpSpPr>
            <p:grpSpPr bwMode="auto">
              <a:xfrm>
                <a:off x="323" y="1152"/>
                <a:ext cx="353" cy="384"/>
                <a:chOff x="323" y="1152"/>
                <a:chExt cx="353" cy="384"/>
              </a:xfrm>
            </p:grpSpPr>
            <p:sp>
              <p:nvSpPr>
                <p:cNvPr id="66"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7"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4" name="Group 65"/>
              <p:cNvGrpSpPr>
                <a:grpSpLocks/>
              </p:cNvGrpSpPr>
              <p:nvPr/>
            </p:nvGrpSpPr>
            <p:grpSpPr bwMode="auto">
              <a:xfrm>
                <a:off x="676" y="1152"/>
                <a:ext cx="302" cy="384"/>
                <a:chOff x="676" y="1152"/>
                <a:chExt cx="302" cy="384"/>
              </a:xfrm>
            </p:grpSpPr>
            <p:sp>
              <p:nvSpPr>
                <p:cNvPr id="64"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5"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5" name="Group 68"/>
              <p:cNvGrpSpPr>
                <a:grpSpLocks/>
              </p:cNvGrpSpPr>
              <p:nvPr/>
            </p:nvGrpSpPr>
            <p:grpSpPr bwMode="auto">
              <a:xfrm>
                <a:off x="978" y="1152"/>
                <a:ext cx="302" cy="384"/>
                <a:chOff x="978" y="1152"/>
                <a:chExt cx="302" cy="384"/>
              </a:xfrm>
            </p:grpSpPr>
            <p:sp>
              <p:nvSpPr>
                <p:cNvPr id="62"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63"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6" name="Group 71"/>
              <p:cNvGrpSpPr>
                <a:grpSpLocks/>
              </p:cNvGrpSpPr>
              <p:nvPr/>
            </p:nvGrpSpPr>
            <p:grpSpPr bwMode="auto">
              <a:xfrm>
                <a:off x="1280" y="1152"/>
                <a:ext cx="302" cy="384"/>
                <a:chOff x="1280" y="1152"/>
                <a:chExt cx="302" cy="384"/>
              </a:xfrm>
            </p:grpSpPr>
            <p:sp>
              <p:nvSpPr>
                <p:cNvPr id="60"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61"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7" name="Group 74"/>
              <p:cNvGrpSpPr>
                <a:grpSpLocks/>
              </p:cNvGrpSpPr>
              <p:nvPr/>
            </p:nvGrpSpPr>
            <p:grpSpPr bwMode="auto">
              <a:xfrm>
                <a:off x="1582" y="1152"/>
                <a:ext cx="302" cy="384"/>
                <a:chOff x="1582" y="1152"/>
                <a:chExt cx="302" cy="384"/>
              </a:xfrm>
            </p:grpSpPr>
            <p:sp>
              <p:nvSpPr>
                <p:cNvPr id="58"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7</a:t>
                  </a:r>
                </a:p>
              </p:txBody>
            </p:sp>
            <p:sp>
              <p:nvSpPr>
                <p:cNvPr id="59"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sp>
          <p:nvSpPr>
            <p:cNvPr id="33"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sp>
        <p:nvSpPr>
          <p:cNvPr id="106" name="AutoShape 78"/>
          <p:cNvSpPr>
            <a:spLocks/>
          </p:cNvSpPr>
          <p:nvPr/>
        </p:nvSpPr>
        <p:spPr bwMode="auto">
          <a:xfrm rot="16200000">
            <a:off x="3908128" y="2599209"/>
            <a:ext cx="360363" cy="3600450"/>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2400">
              <a:latin typeface="Times New Roman" pitchFamily="18" charset="0"/>
              <a:ea typeface="+mn-ea"/>
              <a:cs typeface="Times New Roman" pitchFamily="18" charset="0"/>
            </a:endParaRPr>
          </a:p>
        </p:txBody>
      </p:sp>
      <p:sp>
        <p:nvSpPr>
          <p:cNvPr id="107" name="Rectangle 79"/>
          <p:cNvSpPr>
            <a:spLocks noChangeArrowheads="1"/>
          </p:cNvSpPr>
          <p:nvPr/>
        </p:nvSpPr>
        <p:spPr bwMode="auto">
          <a:xfrm>
            <a:off x="3872410" y="3789040"/>
            <a:ext cx="544513" cy="461962"/>
          </a:xfrm>
          <a:prstGeom prst="rect">
            <a:avLst/>
          </a:prstGeom>
          <a:noFill/>
          <a:ln w="9525">
            <a:noFill/>
            <a:miter lim="800000"/>
            <a:headEnd/>
            <a:tailEnd/>
          </a:ln>
        </p:spPr>
        <p:txBody>
          <a:bodyPr wrap="none">
            <a:spAutoFit/>
          </a:bodyPr>
          <a:lstStyle/>
          <a:p>
            <a:pPr>
              <a:defRPr/>
            </a:pPr>
            <a:r>
              <a:rPr lang="en-US" altLang="zh-CN" sz="2400">
                <a:latin typeface="Times New Roman" pitchFamily="18" charset="0"/>
                <a:ea typeface="+mn-ea"/>
                <a:cs typeface="Times New Roman" pitchFamily="18" charset="0"/>
              </a:rPr>
              <a:t>bit</a:t>
            </a:r>
            <a:endParaRPr lang="zh-CN" altLang="en-US" sz="2400">
              <a:latin typeface="Times New Roman" pitchFamily="18" charset="0"/>
              <a:ea typeface="+mn-ea"/>
              <a:cs typeface="Times New Roman" pitchFamily="18" charset="0"/>
            </a:endParaRPr>
          </a:p>
        </p:txBody>
      </p:sp>
      <p:sp>
        <p:nvSpPr>
          <p:cNvPr id="108" name="Rectangle 80"/>
          <p:cNvSpPr>
            <a:spLocks noChangeArrowheads="1"/>
          </p:cNvSpPr>
          <p:nvPr/>
        </p:nvSpPr>
        <p:spPr bwMode="auto">
          <a:xfrm>
            <a:off x="6704510" y="4044628"/>
            <a:ext cx="1057275"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weight</a:t>
            </a:r>
            <a:endParaRPr lang="zh-CN" altLang="en-US" sz="2400" dirty="0">
              <a:latin typeface="Times New Roman" pitchFamily="18" charset="0"/>
              <a:ea typeface="+mn-ea"/>
              <a:cs typeface="Times New Roman" pitchFamily="18" charset="0"/>
            </a:endParaRPr>
          </a:p>
        </p:txBody>
      </p:sp>
      <p:sp>
        <p:nvSpPr>
          <p:cNvPr id="109" name="Rectangle 81"/>
          <p:cNvSpPr>
            <a:spLocks noChangeArrowheads="1"/>
          </p:cNvSpPr>
          <p:nvPr/>
        </p:nvSpPr>
        <p:spPr bwMode="auto">
          <a:xfrm>
            <a:off x="5969497" y="4044628"/>
            <a:ext cx="800100"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start</a:t>
            </a:r>
            <a:endParaRPr lang="zh-CN" altLang="en-US" sz="2400" dirty="0">
              <a:latin typeface="Times New Roman" pitchFamily="18" charset="0"/>
              <a:ea typeface="+mn-ea"/>
              <a:cs typeface="Times New Roman" pitchFamily="18" charset="0"/>
            </a:endParaRPr>
          </a:p>
        </p:txBody>
      </p:sp>
      <p:sp>
        <p:nvSpPr>
          <p:cNvPr id="110" name="Rectangle 82"/>
          <p:cNvSpPr>
            <a:spLocks noChangeArrowheads="1"/>
          </p:cNvSpPr>
          <p:nvPr/>
        </p:nvSpPr>
        <p:spPr bwMode="auto">
          <a:xfrm>
            <a:off x="2159497" y="4357365"/>
            <a:ext cx="3954462" cy="461962"/>
          </a:xfrm>
          <a:prstGeom prst="rect">
            <a:avLst/>
          </a:prstGeom>
          <a:noFill/>
          <a:ln w="9525">
            <a:noFill/>
            <a:miter lim="800000"/>
            <a:headEnd/>
            <a:tailEnd/>
          </a:ln>
        </p:spPr>
        <p:txBody>
          <a:bodyPr wrap="none">
            <a:spAutoFit/>
          </a:bodyPr>
          <a:lstStyle/>
          <a:p>
            <a:pPr eaLnBrk="1" hangingPunct="1">
              <a:defRPr/>
            </a:pPr>
            <a:r>
              <a:rPr lang="zh-CN" altLang="en-US" sz="2400" dirty="0">
                <a:latin typeface="Times New Roman" pitchFamily="18" charset="0"/>
                <a:ea typeface="+mn-ea"/>
                <a:cs typeface="Times New Roman" pitchFamily="18" charset="0"/>
              </a:rPr>
              <a:t>    </a:t>
            </a:r>
            <a:r>
              <a:rPr lang="en-US" altLang="zh-CN" sz="2400" dirty="0">
                <a:latin typeface="Times New Roman" pitchFamily="18" charset="0"/>
                <a:ea typeface="+mn-ea"/>
                <a:cs typeface="Times New Roman" pitchFamily="18" charset="0"/>
              </a:rPr>
              <a:t>0           1          2          3      </a:t>
            </a:r>
          </a:p>
        </p:txBody>
      </p:sp>
      <p:grpSp>
        <p:nvGrpSpPr>
          <p:cNvPr id="111" name="Group 54"/>
          <p:cNvGrpSpPr>
            <a:grpSpLocks/>
          </p:cNvGrpSpPr>
          <p:nvPr/>
        </p:nvGrpSpPr>
        <p:grpSpPr bwMode="auto">
          <a:xfrm>
            <a:off x="8328249" y="3706019"/>
            <a:ext cx="2259013" cy="3111500"/>
            <a:chOff x="1409" y="2072"/>
            <a:chExt cx="1423" cy="1960"/>
          </a:xfrm>
        </p:grpSpPr>
        <p:sp>
          <p:nvSpPr>
            <p:cNvPr id="112"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3"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14"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7"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118"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19"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120"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3"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124"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5"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26"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7"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9</a:t>
              </a:r>
            </a:p>
          </p:txBody>
        </p:sp>
        <p:sp>
          <p:nvSpPr>
            <p:cNvPr id="128"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9"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16</a:t>
              </a:r>
            </a:p>
          </p:txBody>
        </p:sp>
        <p:sp>
          <p:nvSpPr>
            <p:cNvPr id="130"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599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178" y="124752"/>
            <a:ext cx="8820150" cy="683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eaLnBrk="1" hangingPunct="1"/>
            <a:r>
              <a:rPr lang="en-US" altLang="zh-CN" dirty="0">
                <a:latin typeface="Times New Roman" pitchFamily="18" charset="0"/>
                <a:cs typeface="Times New Roman" pitchFamily="18" charset="0"/>
              </a:rPr>
              <a:t>void </a:t>
            </a:r>
            <a:r>
              <a:rPr lang="en-US" altLang="zh-CN" dirty="0" err="1">
                <a:latin typeface="Times New Roman" pitchFamily="18" charset="0"/>
                <a:cs typeface="Times New Roman" pitchFamily="18" charset="0"/>
              </a:rPr>
              <a:t>HaffmanCode</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HaffNode</a:t>
            </a: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 ],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n, Code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 ])</a:t>
            </a:r>
          </a:p>
          <a:p>
            <a:pPr algn="just" eaLnBrk="1" hangingPunct="1"/>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已知哈夫曼树，求其中</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sz="1800" dirty="0">
                <a:solidFill>
                  <a:schemeClr val="accent5">
                    <a:lumMod val="50000"/>
                  </a:schemeClr>
                </a:solidFill>
                <a:latin typeface="Times New Roman" pitchFamily="18" charset="0"/>
                <a:cs typeface="Times New Roman" pitchFamily="18" charset="0"/>
              </a:rPr>
              <a:t>/</a:t>
            </a:r>
          </a:p>
          <a:p>
            <a:pPr algn="just" eaLnBrk="1" hangingPunct="1"/>
            <a:r>
              <a:rPr lang="en-US" altLang="zh-CN" dirty="0">
                <a:latin typeface="Times New Roman" pitchFamily="18" charset="0"/>
                <a:cs typeface="Times New Roman" pitchFamily="18" charset="0"/>
              </a:rPr>
              <a:t>{	Code *cd = (Code *)</a:t>
            </a:r>
            <a:r>
              <a:rPr lang="en-US" altLang="zh-CN" dirty="0" err="1">
                <a:latin typeface="Times New Roman" pitchFamily="18" charset="0"/>
                <a:cs typeface="Times New Roman" pitchFamily="18" charset="0"/>
              </a:rPr>
              <a:t>malloc</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sizeof</a:t>
            </a:r>
            <a:r>
              <a:rPr lang="en-US" altLang="zh-CN" dirty="0">
                <a:latin typeface="Times New Roman" pitchFamily="18" charset="0"/>
                <a:cs typeface="Times New Roman" pitchFamily="18" charset="0"/>
              </a:rPr>
              <a:t>(Code));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缓冲数组</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i, j, child, parent; 		</a:t>
            </a:r>
            <a:r>
              <a:rPr lang="en-US" altLang="zh-CN" sz="1800" dirty="0">
                <a:solidFill>
                  <a:schemeClr val="accent5">
                    <a:lumMod val="50000"/>
                  </a:schemeClr>
                </a:solidFill>
                <a:latin typeface="Times New Roman" pitchFamily="18" charset="0"/>
                <a:cs typeface="Times New Roman" pitchFamily="18" charset="0"/>
              </a:rPr>
              <a:t>//</a:t>
            </a:r>
            <a:r>
              <a:rPr lang="en-US" altLang="zh-CN" sz="1800" dirty="0" err="1">
                <a:solidFill>
                  <a:schemeClr val="accent5">
                    <a:lumMod val="50000"/>
                  </a:schemeClr>
                </a:solidFill>
                <a:latin typeface="Times New Roman" pitchFamily="18" charset="0"/>
                <a:cs typeface="Times New Roman" pitchFamily="18" charset="0"/>
              </a:rPr>
              <a:t>child,parent</a:t>
            </a:r>
            <a:r>
              <a:rPr lang="zh-CN" altLang="en-US" sz="1800" dirty="0">
                <a:solidFill>
                  <a:schemeClr val="accent5">
                    <a:lumMod val="50000"/>
                  </a:schemeClr>
                </a:solidFill>
                <a:latin typeface="Times New Roman" pitchFamily="18" charset="0"/>
                <a:cs typeface="Times New Roman" pitchFamily="18" charset="0"/>
              </a:rPr>
              <a:t>是遍历指针</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for(i = 0; i &lt; n; i++)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求</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dirty="0">
                <a:latin typeface="Times New Roman" pitchFamily="18" charset="0"/>
                <a:cs typeface="Times New Roman" pitchFamily="18" charset="0"/>
              </a:rPr>
              <a:t>	</a:t>
            </a:r>
          </a:p>
          <a:p>
            <a:pPr algn="just"/>
            <a:r>
              <a:rPr lang="en-US" altLang="zh-CN" dirty="0">
                <a:latin typeface="Times New Roman" pitchFamily="18" charset="0"/>
                <a:cs typeface="Times New Roman" pitchFamily="18" charset="0"/>
              </a:rPr>
              <a:t>         	{	</a:t>
            </a:r>
            <a:r>
              <a:rPr lang="en-US" altLang="zh-CN" u="sng" dirty="0">
                <a:latin typeface="Times New Roman" pitchFamily="18" charset="0"/>
                <a:cs typeface="Times New Roman" pitchFamily="18" charset="0"/>
              </a:rPr>
              <a:t>cd-&gt;start = n-1;</a:t>
            </a:r>
            <a:r>
              <a:rPr lang="en-US" altLang="zh-CN" dirty="0">
                <a:latin typeface="Times New Roman" pitchFamily="18" charset="0"/>
              </a:rPr>
              <a:t> 		</a:t>
            </a:r>
            <a:r>
              <a:rPr lang="en-US" altLang="zh-CN" sz="1800" dirty="0">
                <a:solidFill>
                  <a:schemeClr val="accent5">
                    <a:lumMod val="50000"/>
                  </a:schemeClr>
                </a:solidFill>
                <a:latin typeface="Times New Roman" pitchFamily="18" charset="0"/>
              </a:rPr>
              <a:t>//</a:t>
            </a:r>
            <a:r>
              <a:rPr lang="zh-CN" altLang="en-US" sz="1800" dirty="0">
                <a:solidFill>
                  <a:schemeClr val="accent5">
                    <a:lumMod val="50000"/>
                  </a:schemeClr>
                </a:solidFill>
                <a:latin typeface="Times New Roman" pitchFamily="18" charset="0"/>
              </a:rPr>
              <a:t>不等长编码的最后一位为</a:t>
            </a:r>
            <a:r>
              <a:rPr lang="en-US" altLang="zh-CN" sz="1800" dirty="0">
                <a:solidFill>
                  <a:schemeClr val="accent5">
                    <a:lumMod val="50000"/>
                  </a:schemeClr>
                </a:solidFill>
                <a:latin typeface="Times New Roman" pitchFamily="18" charset="0"/>
              </a:rPr>
              <a:t>n-1</a:t>
            </a:r>
          </a:p>
          <a:p>
            <a:pPr algn="just" eaLnBrk="1" hangingPunct="1"/>
            <a:r>
              <a:rPr lang="en-US" altLang="zh-CN" dirty="0">
                <a:latin typeface="Times New Roman" pitchFamily="18" charset="0"/>
                <a:cs typeface="Times New Roman" pitchFamily="18" charset="0"/>
              </a:rPr>
              <a:t>	      	</a:t>
            </a:r>
            <a:r>
              <a:rPr lang="en-US" altLang="zh-CN" u="sng" dirty="0">
                <a:latin typeface="Times New Roman" pitchFamily="18" charset="0"/>
                <a:cs typeface="Times New Roman" pitchFamily="18" charset="0"/>
              </a:rPr>
              <a:t>cd-&gt;weight = </a:t>
            </a:r>
            <a:r>
              <a:rPr lang="en-US" altLang="zh-CN" u="sng" dirty="0" err="1">
                <a:latin typeface="Times New Roman" pitchFamily="18" charset="0"/>
                <a:cs typeface="Times New Roman" pitchFamily="18" charset="0"/>
              </a:rPr>
              <a:t>haffTree</a:t>
            </a:r>
            <a:r>
              <a:rPr lang="en-US" altLang="zh-CN" u="sng" dirty="0">
                <a:latin typeface="Times New Roman" pitchFamily="18" charset="0"/>
                <a:cs typeface="Times New Roman" pitchFamily="18" charset="0"/>
              </a:rPr>
              <a:t>[i].weight</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取得编码对应权值的字符</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child = i; 		</a:t>
            </a:r>
            <a:r>
              <a:rPr lang="en-US" altLang="zh-CN" sz="1800" dirty="0">
                <a:solidFill>
                  <a:schemeClr val="accent5">
                    <a:lumMod val="50000"/>
                  </a:schemeClr>
                </a:solidFill>
                <a:latin typeface="Times New Roman" pitchFamily="18" charset="0"/>
                <a:cs typeface="Times New Roman" pitchFamily="18" charset="0"/>
              </a:rPr>
              <a:t>//child</a:t>
            </a:r>
            <a:r>
              <a:rPr lang="zh-CN" altLang="en-US" sz="1800" dirty="0">
                <a:solidFill>
                  <a:schemeClr val="accent5">
                    <a:lumMod val="50000"/>
                  </a:schemeClr>
                </a:solidFill>
                <a:latin typeface="Times New Roman" pitchFamily="18" charset="0"/>
                <a:cs typeface="Times New Roman" pitchFamily="18" charset="0"/>
              </a:rPr>
              <a:t>表示第</a:t>
            </a:r>
            <a:r>
              <a:rPr lang="en-US" altLang="zh-CN" sz="1800" dirty="0">
                <a:solidFill>
                  <a:schemeClr val="accent5">
                    <a:lumMod val="50000"/>
                  </a:schemeClr>
                </a:solidFill>
                <a:latin typeface="Times New Roman" pitchFamily="18" charset="0"/>
                <a:cs typeface="Times New Roman" pitchFamily="18" charset="0"/>
              </a:rPr>
              <a:t>i</a:t>
            </a:r>
            <a:r>
              <a:rPr lang="zh-CN" altLang="en-US" sz="1800" dirty="0">
                <a:solidFill>
                  <a:schemeClr val="accent5">
                    <a:lumMod val="50000"/>
                  </a:schemeClr>
                </a:solidFill>
                <a:latin typeface="Times New Roman" pitchFamily="18" charset="0"/>
                <a:cs typeface="Times New Roman" pitchFamily="18" charset="0"/>
              </a:rPr>
              <a:t>个叶结点的下标</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双亲结点下标</a:t>
            </a:r>
            <a:endParaRPr lang="en-US" altLang="zh-CN" sz="1800" dirty="0">
              <a:solidFill>
                <a:schemeClr val="accent5">
                  <a:lumMod val="50000"/>
                </a:schemeClr>
              </a:solidFill>
              <a:latin typeface="Times New Roman" pitchFamily="18" charset="0"/>
              <a:cs typeface="Times New Roman" pitchFamily="18" charset="0"/>
            </a:endParaRPr>
          </a:p>
          <a:p>
            <a:pPr algn="just"/>
            <a:r>
              <a:rPr lang="en-US" altLang="zh-CN" dirty="0">
                <a:latin typeface="Times New Roman" pitchFamily="18" charset="0"/>
                <a:cs typeface="Times New Roman" pitchFamily="18" charset="0"/>
              </a:rPr>
              <a:t>	     	while (parent != -1)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由叶结点向上直到根结点</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        if(</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[parent].</a:t>
            </a:r>
            <a:r>
              <a:rPr lang="en-US" altLang="zh-CN" dirty="0" err="1">
                <a:latin typeface="Times New Roman" pitchFamily="18" charset="0"/>
                <a:cs typeface="Times New Roman" pitchFamily="18" charset="0"/>
              </a:rPr>
              <a:t>leftChild</a:t>
            </a:r>
            <a:r>
              <a:rPr lang="en-US" altLang="zh-CN" dirty="0">
                <a:latin typeface="Times New Roman" pitchFamily="18" charset="0"/>
                <a:cs typeface="Times New Roman" pitchFamily="18" charset="0"/>
              </a:rPr>
              <a:t> == child)</a:t>
            </a:r>
          </a:p>
          <a:p>
            <a:pPr algn="just" eaLnBrk="1" hangingPunct="1"/>
            <a:r>
              <a:rPr lang="en-US" altLang="zh-CN" dirty="0">
                <a:latin typeface="Times New Roman" pitchFamily="18" charset="0"/>
                <a:cs typeface="Times New Roman" pitchFamily="18" charset="0"/>
              </a:rPr>
              <a:t>		                   cd-&gt;bit[cd-&gt;start] = 0;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左孩子结点编码</a:t>
            </a:r>
            <a:r>
              <a:rPr lang="en-US" altLang="zh-CN" sz="1600" dirty="0">
                <a:solidFill>
                  <a:schemeClr val="accent5">
                    <a:lumMod val="50000"/>
                  </a:schemeClr>
                </a:solidFill>
                <a:latin typeface="+mn-ea"/>
                <a:ea typeface="+mn-ea"/>
                <a:cs typeface="Times New Roman" pitchFamily="18" charset="0"/>
              </a:rPr>
              <a:t>0</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	         else   cd-&gt;bit[cd-&gt;start] = 1;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右孩子结点编码</a:t>
            </a:r>
            <a:r>
              <a:rPr lang="en-US" altLang="zh-CN" sz="1600" dirty="0">
                <a:solidFill>
                  <a:schemeClr val="accent5">
                    <a:lumMod val="50000"/>
                  </a:schemeClr>
                </a:solidFill>
                <a:latin typeface="+mn-ea"/>
                <a:ea typeface="+mn-ea"/>
                <a:cs typeface="Times New Roman" pitchFamily="18" charset="0"/>
              </a:rPr>
              <a:t>1</a:t>
            </a:r>
          </a:p>
          <a:p>
            <a:pPr algn="just" eaLnBrk="1" hangingPunct="1"/>
            <a:r>
              <a:rPr lang="en-US" altLang="zh-CN" dirty="0">
                <a:latin typeface="Times New Roman" pitchFamily="18" charset="0"/>
                <a:cs typeface="Times New Roman" pitchFamily="18" charset="0"/>
              </a:rPr>
              <a:t>		         cd-&gt;start--;</a:t>
            </a:r>
          </a:p>
          <a:p>
            <a:pPr algn="just" eaLnBrk="1" hangingPunct="1"/>
            <a:r>
              <a:rPr lang="en-US" altLang="zh-CN" dirty="0">
                <a:latin typeface="Times New Roman" pitchFamily="18" charset="0"/>
                <a:cs typeface="Times New Roman" pitchFamily="18" charset="0"/>
              </a:rPr>
              <a:t>		         child = parent;</a:t>
            </a: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a:t>
            </a:r>
          </a:p>
          <a:p>
            <a:pPr algn="just" eaLnBrk="1" hangingPunct="1"/>
            <a:r>
              <a:rPr lang="en-US" altLang="zh-CN" dirty="0">
                <a:latin typeface="Times New Roman" pitchFamily="18" charset="0"/>
                <a:cs typeface="Times New Roman" pitchFamily="18" charset="0"/>
              </a:rPr>
              <a:t>		}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保存叶结点的编码和不等长编码的起始位</a:t>
            </a:r>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for(j = cd-&gt;start+1; j &lt; n; j++)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[i].bit[j] = cd-&gt;bit[j];</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[i].start  = cd-&gt;start + 1;</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[i].weight = cd-&gt;weight;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保存编码对应的权值</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a:t>
            </a:r>
          </a:p>
        </p:txBody>
      </p:sp>
      <p:sp>
        <p:nvSpPr>
          <p:cNvPr id="5" name="TextBox 4"/>
          <p:cNvSpPr txBox="1"/>
          <p:nvPr/>
        </p:nvSpPr>
        <p:spPr>
          <a:xfrm>
            <a:off x="130952" y="1844824"/>
            <a:ext cx="492443" cy="3728510"/>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基于静态链表的哈夫曼编码算法</a:t>
            </a:r>
            <a:endParaRPr lang="zh-CN" altLang="en-US" sz="2000" dirty="0">
              <a:solidFill>
                <a:srgbClr val="0000FF"/>
              </a:solidFill>
            </a:endParaRPr>
          </a:p>
        </p:txBody>
      </p:sp>
      <p:grpSp>
        <p:nvGrpSpPr>
          <p:cNvPr id="173" name="组合 150"/>
          <p:cNvGrpSpPr>
            <a:grpSpLocks/>
          </p:cNvGrpSpPr>
          <p:nvPr/>
        </p:nvGrpSpPr>
        <p:grpSpPr bwMode="auto">
          <a:xfrm>
            <a:off x="9192344" y="4368523"/>
            <a:ext cx="2880320" cy="2084813"/>
            <a:chOff x="474710" y="1915604"/>
            <a:chExt cx="8842456" cy="3814962"/>
          </a:xfrm>
          <a:solidFill>
            <a:srgbClr val="006600"/>
          </a:solidFill>
        </p:grpSpPr>
        <p:grpSp>
          <p:nvGrpSpPr>
            <p:cNvPr id="174" name="Group 5"/>
            <p:cNvGrpSpPr>
              <a:grpSpLocks/>
            </p:cNvGrpSpPr>
            <p:nvPr/>
          </p:nvGrpSpPr>
          <p:grpSpPr bwMode="auto">
            <a:xfrm>
              <a:off x="474710" y="1989882"/>
              <a:ext cx="1473743" cy="463933"/>
              <a:chOff x="0" y="0"/>
              <a:chExt cx="619" cy="381"/>
            </a:xfrm>
            <a:grpFill/>
          </p:grpSpPr>
          <p:sp>
            <p:nvSpPr>
              <p:cNvPr id="316" name="Rectangle 7"/>
              <p:cNvSpPr>
                <a:spLocks noChangeArrowheads="1"/>
              </p:cNvSpPr>
              <p:nvPr/>
            </p:nvSpPr>
            <p:spPr bwMode="auto">
              <a:xfrm>
                <a:off x="0"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7" name="Rectangle 6"/>
              <p:cNvSpPr>
                <a:spLocks noChangeArrowheads="1"/>
              </p:cNvSpPr>
              <p:nvPr/>
            </p:nvSpPr>
            <p:spPr bwMode="auto">
              <a:xfrm>
                <a:off x="43" y="0"/>
                <a:ext cx="533" cy="381"/>
              </a:xfrm>
              <a:prstGeom prst="rect">
                <a:avLst/>
              </a:prstGeom>
              <a:grpFill/>
              <a:ln w="9525">
                <a:noFill/>
                <a:miter lim="800000"/>
                <a:headEnd/>
                <a:tailEnd/>
              </a:ln>
            </p:spPr>
            <p:txBody>
              <a:bodyPr anchor="ctr"/>
              <a:lstStyle/>
              <a:p>
                <a:pPr algn="ctr" eaLnBrk="1" hangingPunct="1">
                  <a:defRPr/>
                </a:pPr>
                <a:r>
                  <a:rPr lang="zh-CN" altLang="en-US" sz="1100" dirty="0">
                    <a:solidFill>
                      <a:schemeClr val="bg1"/>
                    </a:solidFill>
                    <a:latin typeface="Times New Roman" pitchFamily="18" charset="0"/>
                    <a:ea typeface="+mn-ea"/>
                    <a:cs typeface="Times New Roman" pitchFamily="18" charset="0"/>
                  </a:rPr>
                  <a:t>下标</a:t>
                </a:r>
              </a:p>
            </p:txBody>
          </p:sp>
        </p:grpSp>
        <p:grpSp>
          <p:nvGrpSpPr>
            <p:cNvPr id="175" name="Group 8"/>
            <p:cNvGrpSpPr>
              <a:grpSpLocks/>
            </p:cNvGrpSpPr>
            <p:nvPr/>
          </p:nvGrpSpPr>
          <p:grpSpPr bwMode="auto">
            <a:xfrm>
              <a:off x="1948453" y="1989882"/>
              <a:ext cx="1473743" cy="463933"/>
              <a:chOff x="619" y="0"/>
              <a:chExt cx="619" cy="381"/>
            </a:xfrm>
            <a:grpFill/>
          </p:grpSpPr>
          <p:sp>
            <p:nvSpPr>
              <p:cNvPr id="314" name="Rectangle 10"/>
              <p:cNvSpPr>
                <a:spLocks noChangeArrowheads="1"/>
              </p:cNvSpPr>
              <p:nvPr/>
            </p:nvSpPr>
            <p:spPr bwMode="auto">
              <a:xfrm>
                <a:off x="619"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5" name="Rectangle 9"/>
              <p:cNvSpPr>
                <a:spLocks noChangeArrowheads="1"/>
              </p:cNvSpPr>
              <p:nvPr/>
            </p:nvSpPr>
            <p:spPr bwMode="auto">
              <a:xfrm>
                <a:off x="662"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weight</a:t>
                </a:r>
              </a:p>
            </p:txBody>
          </p:sp>
        </p:grpSp>
        <p:grpSp>
          <p:nvGrpSpPr>
            <p:cNvPr id="176" name="Group 11"/>
            <p:cNvGrpSpPr>
              <a:grpSpLocks/>
            </p:cNvGrpSpPr>
            <p:nvPr/>
          </p:nvGrpSpPr>
          <p:grpSpPr bwMode="auto">
            <a:xfrm>
              <a:off x="3341246" y="1915604"/>
              <a:ext cx="1659448" cy="573523"/>
              <a:chOff x="1204" y="-61"/>
              <a:chExt cx="697" cy="471"/>
            </a:xfrm>
            <a:grpFill/>
          </p:grpSpPr>
          <p:sp>
            <p:nvSpPr>
              <p:cNvPr id="312" name="Rectangle 13"/>
              <p:cNvSpPr>
                <a:spLocks noChangeArrowheads="1"/>
              </p:cNvSpPr>
              <p:nvPr/>
            </p:nvSpPr>
            <p:spPr bwMode="auto">
              <a:xfrm>
                <a:off x="1238" y="0"/>
                <a:ext cx="619" cy="382"/>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3" name="Rectangle 12"/>
              <p:cNvSpPr>
                <a:spLocks noChangeArrowheads="1"/>
              </p:cNvSpPr>
              <p:nvPr/>
            </p:nvSpPr>
            <p:spPr bwMode="auto">
              <a:xfrm>
                <a:off x="1204" y="-61"/>
                <a:ext cx="697" cy="471"/>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leftChild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7" name="Group 14"/>
            <p:cNvGrpSpPr>
              <a:grpSpLocks/>
            </p:cNvGrpSpPr>
            <p:nvPr/>
          </p:nvGrpSpPr>
          <p:grpSpPr bwMode="auto">
            <a:xfrm>
              <a:off x="4788800" y="1989882"/>
              <a:ext cx="1726112" cy="463933"/>
              <a:chOff x="1812" y="0"/>
              <a:chExt cx="725" cy="381"/>
            </a:xfrm>
            <a:grpFill/>
          </p:grpSpPr>
          <p:sp>
            <p:nvSpPr>
              <p:cNvPr id="310" name="Rectangle 16"/>
              <p:cNvSpPr>
                <a:spLocks noChangeArrowheads="1"/>
              </p:cNvSpPr>
              <p:nvPr/>
            </p:nvSpPr>
            <p:spPr bwMode="auto">
              <a:xfrm>
                <a:off x="1857"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1" name="Rectangle 15"/>
              <p:cNvSpPr>
                <a:spLocks noChangeArrowheads="1"/>
              </p:cNvSpPr>
              <p:nvPr/>
            </p:nvSpPr>
            <p:spPr bwMode="auto">
              <a:xfrm>
                <a:off x="1812" y="0"/>
                <a:ext cx="725" cy="352"/>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rightChild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8" name="Group 17"/>
            <p:cNvGrpSpPr>
              <a:grpSpLocks/>
            </p:cNvGrpSpPr>
            <p:nvPr/>
          </p:nvGrpSpPr>
          <p:grpSpPr bwMode="auto">
            <a:xfrm>
              <a:off x="6369680" y="1989882"/>
              <a:ext cx="1473743" cy="463933"/>
              <a:chOff x="2476" y="0"/>
              <a:chExt cx="619" cy="381"/>
            </a:xfrm>
            <a:grpFill/>
          </p:grpSpPr>
          <p:sp>
            <p:nvSpPr>
              <p:cNvPr id="308" name="Rectangle 19"/>
              <p:cNvSpPr>
                <a:spLocks noChangeArrowheads="1"/>
              </p:cNvSpPr>
              <p:nvPr/>
            </p:nvSpPr>
            <p:spPr bwMode="auto">
              <a:xfrm>
                <a:off x="2476"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9" name="Rectangle 18"/>
              <p:cNvSpPr>
                <a:spLocks noChangeArrowheads="1"/>
              </p:cNvSpPr>
              <p:nvPr/>
            </p:nvSpPr>
            <p:spPr bwMode="auto">
              <a:xfrm>
                <a:off x="2519"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parent</a:t>
                </a:r>
              </a:p>
            </p:txBody>
          </p:sp>
        </p:grpSp>
        <p:grpSp>
          <p:nvGrpSpPr>
            <p:cNvPr id="179" name="Group 20"/>
            <p:cNvGrpSpPr>
              <a:grpSpLocks/>
            </p:cNvGrpSpPr>
            <p:nvPr/>
          </p:nvGrpSpPr>
          <p:grpSpPr bwMode="auto">
            <a:xfrm>
              <a:off x="7843423" y="1989882"/>
              <a:ext cx="1473743" cy="463933"/>
              <a:chOff x="3095" y="0"/>
              <a:chExt cx="619" cy="381"/>
            </a:xfrm>
            <a:grpFill/>
          </p:grpSpPr>
          <p:sp>
            <p:nvSpPr>
              <p:cNvPr id="306" name="Rectangle 22"/>
              <p:cNvSpPr>
                <a:spLocks noChangeArrowheads="1"/>
              </p:cNvSpPr>
              <p:nvPr/>
            </p:nvSpPr>
            <p:spPr bwMode="auto">
              <a:xfrm>
                <a:off x="3095"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7" name="Rectangle 21"/>
              <p:cNvSpPr>
                <a:spLocks noChangeArrowheads="1"/>
              </p:cNvSpPr>
              <p:nvPr/>
            </p:nvSpPr>
            <p:spPr bwMode="auto">
              <a:xfrm>
                <a:off x="3138"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flag</a:t>
                </a:r>
              </a:p>
            </p:txBody>
          </p:sp>
        </p:grpSp>
        <p:grpSp>
          <p:nvGrpSpPr>
            <p:cNvPr id="180" name="Group 23"/>
            <p:cNvGrpSpPr>
              <a:grpSpLocks/>
            </p:cNvGrpSpPr>
            <p:nvPr/>
          </p:nvGrpSpPr>
          <p:grpSpPr bwMode="auto">
            <a:xfrm>
              <a:off x="474710" y="2457467"/>
              <a:ext cx="1473743" cy="467586"/>
              <a:chOff x="0" y="384"/>
              <a:chExt cx="619" cy="384"/>
            </a:xfrm>
            <a:grpFill/>
          </p:grpSpPr>
          <p:sp>
            <p:nvSpPr>
              <p:cNvPr id="304" name="Rectangle 25"/>
              <p:cNvSpPr>
                <a:spLocks noChangeArrowheads="1"/>
              </p:cNvSpPr>
              <p:nvPr/>
            </p:nvSpPr>
            <p:spPr bwMode="auto">
              <a:xfrm>
                <a:off x="0"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5" name="Rectangle 24"/>
              <p:cNvSpPr>
                <a:spLocks noChangeArrowheads="1"/>
              </p:cNvSpPr>
              <p:nvPr/>
            </p:nvSpPr>
            <p:spPr bwMode="auto">
              <a:xfrm>
                <a:off x="43"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181" name="Group 26"/>
            <p:cNvGrpSpPr>
              <a:grpSpLocks/>
            </p:cNvGrpSpPr>
            <p:nvPr/>
          </p:nvGrpSpPr>
          <p:grpSpPr bwMode="auto">
            <a:xfrm>
              <a:off x="1948453" y="2457467"/>
              <a:ext cx="1473743" cy="467586"/>
              <a:chOff x="619" y="384"/>
              <a:chExt cx="619" cy="384"/>
            </a:xfrm>
            <a:grpFill/>
          </p:grpSpPr>
          <p:sp>
            <p:nvSpPr>
              <p:cNvPr id="302" name="Rectangle 28"/>
              <p:cNvSpPr>
                <a:spLocks noChangeArrowheads="1"/>
              </p:cNvSpPr>
              <p:nvPr/>
            </p:nvSpPr>
            <p:spPr bwMode="auto">
              <a:xfrm>
                <a:off x="619"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3" name="Rectangle 27"/>
              <p:cNvSpPr>
                <a:spLocks noChangeArrowheads="1"/>
              </p:cNvSpPr>
              <p:nvPr/>
            </p:nvSpPr>
            <p:spPr bwMode="auto">
              <a:xfrm>
                <a:off x="662"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2" name="Group 29"/>
            <p:cNvGrpSpPr>
              <a:grpSpLocks/>
            </p:cNvGrpSpPr>
            <p:nvPr/>
          </p:nvGrpSpPr>
          <p:grpSpPr bwMode="auto">
            <a:xfrm>
              <a:off x="3422195" y="2457467"/>
              <a:ext cx="1473743" cy="467586"/>
              <a:chOff x="1238" y="384"/>
              <a:chExt cx="619" cy="384"/>
            </a:xfrm>
            <a:grpFill/>
          </p:grpSpPr>
          <p:sp>
            <p:nvSpPr>
              <p:cNvPr id="300" name="Rectangle 31"/>
              <p:cNvSpPr>
                <a:spLocks noChangeArrowheads="1"/>
              </p:cNvSpPr>
              <p:nvPr/>
            </p:nvSpPr>
            <p:spPr bwMode="auto">
              <a:xfrm>
                <a:off x="1238"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1" name="Rectangle 30"/>
              <p:cNvSpPr>
                <a:spLocks noChangeArrowheads="1"/>
              </p:cNvSpPr>
              <p:nvPr/>
            </p:nvSpPr>
            <p:spPr bwMode="auto">
              <a:xfrm>
                <a:off x="1281"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3" name="Group 32"/>
            <p:cNvGrpSpPr>
              <a:grpSpLocks/>
            </p:cNvGrpSpPr>
            <p:nvPr/>
          </p:nvGrpSpPr>
          <p:grpSpPr bwMode="auto">
            <a:xfrm>
              <a:off x="4895938" y="2457467"/>
              <a:ext cx="1473743" cy="467586"/>
              <a:chOff x="1857" y="384"/>
              <a:chExt cx="619" cy="384"/>
            </a:xfrm>
            <a:grpFill/>
          </p:grpSpPr>
          <p:sp>
            <p:nvSpPr>
              <p:cNvPr id="298" name="Rectangle 34"/>
              <p:cNvSpPr>
                <a:spLocks noChangeArrowheads="1"/>
              </p:cNvSpPr>
              <p:nvPr/>
            </p:nvSpPr>
            <p:spPr bwMode="auto">
              <a:xfrm>
                <a:off x="1857"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9" name="Rectangle 33"/>
              <p:cNvSpPr>
                <a:spLocks noChangeArrowheads="1"/>
              </p:cNvSpPr>
              <p:nvPr/>
            </p:nvSpPr>
            <p:spPr bwMode="auto">
              <a:xfrm>
                <a:off x="1900"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4" name="Group 35"/>
            <p:cNvGrpSpPr>
              <a:grpSpLocks/>
            </p:cNvGrpSpPr>
            <p:nvPr/>
          </p:nvGrpSpPr>
          <p:grpSpPr bwMode="auto">
            <a:xfrm>
              <a:off x="6369680" y="2457467"/>
              <a:ext cx="1473743" cy="467586"/>
              <a:chOff x="2476" y="384"/>
              <a:chExt cx="619" cy="384"/>
            </a:xfrm>
            <a:grpFill/>
          </p:grpSpPr>
          <p:sp>
            <p:nvSpPr>
              <p:cNvPr id="296" name="Rectangle 37"/>
              <p:cNvSpPr>
                <a:spLocks noChangeArrowheads="1"/>
              </p:cNvSpPr>
              <p:nvPr/>
            </p:nvSpPr>
            <p:spPr bwMode="auto">
              <a:xfrm>
                <a:off x="2476"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7" name="Rectangle 36"/>
              <p:cNvSpPr>
                <a:spLocks noChangeArrowheads="1"/>
              </p:cNvSpPr>
              <p:nvPr/>
            </p:nvSpPr>
            <p:spPr bwMode="auto">
              <a:xfrm>
                <a:off x="2519"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85" name="Group 38"/>
            <p:cNvGrpSpPr>
              <a:grpSpLocks/>
            </p:cNvGrpSpPr>
            <p:nvPr/>
          </p:nvGrpSpPr>
          <p:grpSpPr bwMode="auto">
            <a:xfrm>
              <a:off x="7843423" y="2457467"/>
              <a:ext cx="1473743" cy="471239"/>
              <a:chOff x="3095" y="384"/>
              <a:chExt cx="619" cy="387"/>
            </a:xfrm>
            <a:grpFill/>
          </p:grpSpPr>
          <p:sp>
            <p:nvSpPr>
              <p:cNvPr id="294" name="Rectangle 40"/>
              <p:cNvSpPr>
                <a:spLocks noChangeArrowheads="1"/>
              </p:cNvSpPr>
              <p:nvPr/>
            </p:nvSpPr>
            <p:spPr bwMode="auto">
              <a:xfrm>
                <a:off x="3095" y="384"/>
                <a:ext cx="619" cy="387"/>
              </a:xfrm>
              <a:prstGeom prst="rect">
                <a:avLst/>
              </a:prstGeom>
              <a:grpFill/>
              <a:ln w="7">
                <a:solidFill>
                  <a:srgbClr val="A0A0A0"/>
                </a:solidFill>
                <a:miter lim="800000"/>
                <a:headEnd/>
                <a:tailEnd/>
              </a:ln>
            </p:spPr>
            <p:txBody>
              <a:bodyPr wrap="none"/>
              <a:lstStyle/>
              <a:p>
                <a:pPr>
                  <a:defRPr/>
                </a:pPr>
                <a:endParaRPr lang="zh-CN" altLang="en-US" sz="1100" dirty="0">
                  <a:solidFill>
                    <a:schemeClr val="bg1"/>
                  </a:solidFill>
                  <a:latin typeface="Times New Roman" pitchFamily="18" charset="0"/>
                  <a:ea typeface="+mn-ea"/>
                  <a:cs typeface="Times New Roman" pitchFamily="18" charset="0"/>
                </a:endParaRPr>
              </a:p>
            </p:txBody>
          </p:sp>
          <p:sp>
            <p:nvSpPr>
              <p:cNvPr id="295" name="Rectangle 39"/>
              <p:cNvSpPr>
                <a:spLocks noChangeArrowheads="1"/>
              </p:cNvSpPr>
              <p:nvPr/>
            </p:nvSpPr>
            <p:spPr bwMode="auto">
              <a:xfrm>
                <a:off x="3138"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6" name="Group 41"/>
            <p:cNvGrpSpPr>
              <a:grpSpLocks/>
            </p:cNvGrpSpPr>
            <p:nvPr/>
          </p:nvGrpSpPr>
          <p:grpSpPr bwMode="auto">
            <a:xfrm>
              <a:off x="474710" y="2925053"/>
              <a:ext cx="1473743" cy="467586"/>
              <a:chOff x="0" y="768"/>
              <a:chExt cx="619" cy="384"/>
            </a:xfrm>
            <a:grpFill/>
          </p:grpSpPr>
          <p:sp>
            <p:nvSpPr>
              <p:cNvPr id="292" name="Rectangle 43"/>
              <p:cNvSpPr>
                <a:spLocks noChangeArrowheads="1"/>
              </p:cNvSpPr>
              <p:nvPr/>
            </p:nvSpPr>
            <p:spPr bwMode="auto">
              <a:xfrm>
                <a:off x="0"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3" name="Rectangle 42"/>
              <p:cNvSpPr>
                <a:spLocks noChangeArrowheads="1"/>
              </p:cNvSpPr>
              <p:nvPr/>
            </p:nvSpPr>
            <p:spPr bwMode="auto">
              <a:xfrm>
                <a:off x="43"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7" name="Group 44"/>
            <p:cNvGrpSpPr>
              <a:grpSpLocks/>
            </p:cNvGrpSpPr>
            <p:nvPr/>
          </p:nvGrpSpPr>
          <p:grpSpPr bwMode="auto">
            <a:xfrm>
              <a:off x="1948453" y="2925053"/>
              <a:ext cx="1473743" cy="467586"/>
              <a:chOff x="619" y="768"/>
              <a:chExt cx="619" cy="384"/>
            </a:xfrm>
            <a:grpFill/>
          </p:grpSpPr>
          <p:sp>
            <p:nvSpPr>
              <p:cNvPr id="290" name="Rectangle 46"/>
              <p:cNvSpPr>
                <a:spLocks noChangeArrowheads="1"/>
              </p:cNvSpPr>
              <p:nvPr/>
            </p:nvSpPr>
            <p:spPr bwMode="auto">
              <a:xfrm>
                <a:off x="619"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1" name="Rectangle 45"/>
              <p:cNvSpPr>
                <a:spLocks noChangeArrowheads="1"/>
              </p:cNvSpPr>
              <p:nvPr/>
            </p:nvSpPr>
            <p:spPr bwMode="auto">
              <a:xfrm>
                <a:off x="662"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88" name="Group 47"/>
            <p:cNvGrpSpPr>
              <a:grpSpLocks/>
            </p:cNvGrpSpPr>
            <p:nvPr/>
          </p:nvGrpSpPr>
          <p:grpSpPr bwMode="auto">
            <a:xfrm>
              <a:off x="3422195" y="2925053"/>
              <a:ext cx="1473743" cy="467586"/>
              <a:chOff x="1238" y="768"/>
              <a:chExt cx="619" cy="384"/>
            </a:xfrm>
            <a:grpFill/>
          </p:grpSpPr>
          <p:sp>
            <p:nvSpPr>
              <p:cNvPr id="288" name="Rectangle 49"/>
              <p:cNvSpPr>
                <a:spLocks noChangeArrowheads="1"/>
              </p:cNvSpPr>
              <p:nvPr/>
            </p:nvSpPr>
            <p:spPr bwMode="auto">
              <a:xfrm>
                <a:off x="1238"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9" name="Rectangle 48"/>
              <p:cNvSpPr>
                <a:spLocks noChangeArrowheads="1"/>
              </p:cNvSpPr>
              <p:nvPr/>
            </p:nvSpPr>
            <p:spPr bwMode="auto">
              <a:xfrm>
                <a:off x="1281"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9" name="Group 50"/>
            <p:cNvGrpSpPr>
              <a:grpSpLocks/>
            </p:cNvGrpSpPr>
            <p:nvPr/>
          </p:nvGrpSpPr>
          <p:grpSpPr bwMode="auto">
            <a:xfrm>
              <a:off x="4895938" y="2925053"/>
              <a:ext cx="1473743" cy="467586"/>
              <a:chOff x="1857" y="768"/>
              <a:chExt cx="619" cy="384"/>
            </a:xfrm>
            <a:grpFill/>
          </p:grpSpPr>
          <p:sp>
            <p:nvSpPr>
              <p:cNvPr id="286" name="Rectangle 52"/>
              <p:cNvSpPr>
                <a:spLocks noChangeArrowheads="1"/>
              </p:cNvSpPr>
              <p:nvPr/>
            </p:nvSpPr>
            <p:spPr bwMode="auto">
              <a:xfrm>
                <a:off x="1857"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7" name="Rectangle 51"/>
              <p:cNvSpPr>
                <a:spLocks noChangeArrowheads="1"/>
              </p:cNvSpPr>
              <p:nvPr/>
            </p:nvSpPr>
            <p:spPr bwMode="auto">
              <a:xfrm>
                <a:off x="1900"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0" name="Group 53"/>
            <p:cNvGrpSpPr>
              <a:grpSpLocks/>
            </p:cNvGrpSpPr>
            <p:nvPr/>
          </p:nvGrpSpPr>
          <p:grpSpPr bwMode="auto">
            <a:xfrm>
              <a:off x="6369680" y="2925053"/>
              <a:ext cx="1473743" cy="467586"/>
              <a:chOff x="2476" y="768"/>
              <a:chExt cx="619" cy="384"/>
            </a:xfrm>
            <a:grpFill/>
          </p:grpSpPr>
          <p:sp>
            <p:nvSpPr>
              <p:cNvPr id="284" name="Rectangle 55"/>
              <p:cNvSpPr>
                <a:spLocks noChangeArrowheads="1"/>
              </p:cNvSpPr>
              <p:nvPr/>
            </p:nvSpPr>
            <p:spPr bwMode="auto">
              <a:xfrm>
                <a:off x="2476"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5" name="Rectangle 54"/>
              <p:cNvSpPr>
                <a:spLocks noChangeArrowheads="1"/>
              </p:cNvSpPr>
              <p:nvPr/>
            </p:nvSpPr>
            <p:spPr bwMode="auto">
              <a:xfrm>
                <a:off x="2519"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91" name="Group 56"/>
            <p:cNvGrpSpPr>
              <a:grpSpLocks/>
            </p:cNvGrpSpPr>
            <p:nvPr/>
          </p:nvGrpSpPr>
          <p:grpSpPr bwMode="auto">
            <a:xfrm>
              <a:off x="7843423" y="2925053"/>
              <a:ext cx="1473743" cy="467586"/>
              <a:chOff x="3095" y="768"/>
              <a:chExt cx="619" cy="384"/>
            </a:xfrm>
            <a:grpFill/>
          </p:grpSpPr>
          <p:sp>
            <p:nvSpPr>
              <p:cNvPr id="282" name="Rectangle 58"/>
              <p:cNvSpPr>
                <a:spLocks noChangeArrowheads="1"/>
              </p:cNvSpPr>
              <p:nvPr/>
            </p:nvSpPr>
            <p:spPr bwMode="auto">
              <a:xfrm>
                <a:off x="3095"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3" name="Rectangle 57"/>
              <p:cNvSpPr>
                <a:spLocks noChangeArrowheads="1"/>
              </p:cNvSpPr>
              <p:nvPr/>
            </p:nvSpPr>
            <p:spPr bwMode="auto">
              <a:xfrm>
                <a:off x="3138"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2" name="Group 59"/>
            <p:cNvGrpSpPr>
              <a:grpSpLocks/>
            </p:cNvGrpSpPr>
            <p:nvPr/>
          </p:nvGrpSpPr>
          <p:grpSpPr bwMode="auto">
            <a:xfrm>
              <a:off x="474710" y="3392638"/>
              <a:ext cx="1473743" cy="467586"/>
              <a:chOff x="0" y="1152"/>
              <a:chExt cx="619" cy="384"/>
            </a:xfrm>
            <a:grpFill/>
          </p:grpSpPr>
          <p:sp>
            <p:nvSpPr>
              <p:cNvPr id="280" name="Rectangle 61"/>
              <p:cNvSpPr>
                <a:spLocks noChangeArrowheads="1"/>
              </p:cNvSpPr>
              <p:nvPr/>
            </p:nvSpPr>
            <p:spPr bwMode="auto">
              <a:xfrm>
                <a:off x="0"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1" name="Rectangle 60"/>
              <p:cNvSpPr>
                <a:spLocks noChangeArrowheads="1"/>
              </p:cNvSpPr>
              <p:nvPr/>
            </p:nvSpPr>
            <p:spPr bwMode="auto">
              <a:xfrm>
                <a:off x="43"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193" name="Group 62"/>
            <p:cNvGrpSpPr>
              <a:grpSpLocks/>
            </p:cNvGrpSpPr>
            <p:nvPr/>
          </p:nvGrpSpPr>
          <p:grpSpPr bwMode="auto">
            <a:xfrm>
              <a:off x="1948453" y="3392638"/>
              <a:ext cx="1473743" cy="467586"/>
              <a:chOff x="619" y="1152"/>
              <a:chExt cx="619" cy="384"/>
            </a:xfrm>
            <a:grpFill/>
          </p:grpSpPr>
          <p:sp>
            <p:nvSpPr>
              <p:cNvPr id="278" name="Rectangle 64"/>
              <p:cNvSpPr>
                <a:spLocks noChangeArrowheads="1"/>
              </p:cNvSpPr>
              <p:nvPr/>
            </p:nvSpPr>
            <p:spPr bwMode="auto">
              <a:xfrm>
                <a:off x="619"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9" name="Rectangle 63"/>
              <p:cNvSpPr>
                <a:spLocks noChangeArrowheads="1"/>
              </p:cNvSpPr>
              <p:nvPr/>
            </p:nvSpPr>
            <p:spPr bwMode="auto">
              <a:xfrm>
                <a:off x="662"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4" name="Group 65"/>
            <p:cNvGrpSpPr>
              <a:grpSpLocks/>
            </p:cNvGrpSpPr>
            <p:nvPr/>
          </p:nvGrpSpPr>
          <p:grpSpPr bwMode="auto">
            <a:xfrm>
              <a:off x="3422195" y="3392638"/>
              <a:ext cx="1473743" cy="467586"/>
              <a:chOff x="1238" y="1152"/>
              <a:chExt cx="619" cy="384"/>
            </a:xfrm>
            <a:grpFill/>
          </p:grpSpPr>
          <p:sp>
            <p:nvSpPr>
              <p:cNvPr id="276" name="Rectangle 67"/>
              <p:cNvSpPr>
                <a:spLocks noChangeArrowheads="1"/>
              </p:cNvSpPr>
              <p:nvPr/>
            </p:nvSpPr>
            <p:spPr bwMode="auto">
              <a:xfrm>
                <a:off x="1238"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7" name="Rectangle 66"/>
              <p:cNvSpPr>
                <a:spLocks noChangeArrowheads="1"/>
              </p:cNvSpPr>
              <p:nvPr/>
            </p:nvSpPr>
            <p:spPr bwMode="auto">
              <a:xfrm>
                <a:off x="1281"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5" name="Group 68"/>
            <p:cNvGrpSpPr>
              <a:grpSpLocks/>
            </p:cNvGrpSpPr>
            <p:nvPr/>
          </p:nvGrpSpPr>
          <p:grpSpPr bwMode="auto">
            <a:xfrm>
              <a:off x="4895938" y="3392638"/>
              <a:ext cx="1473743" cy="467586"/>
              <a:chOff x="1857" y="1152"/>
              <a:chExt cx="619" cy="384"/>
            </a:xfrm>
            <a:grpFill/>
          </p:grpSpPr>
          <p:sp>
            <p:nvSpPr>
              <p:cNvPr id="274" name="Rectangle 70"/>
              <p:cNvSpPr>
                <a:spLocks noChangeArrowheads="1"/>
              </p:cNvSpPr>
              <p:nvPr/>
            </p:nvSpPr>
            <p:spPr bwMode="auto">
              <a:xfrm>
                <a:off x="1857"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5" name="Rectangle 69"/>
              <p:cNvSpPr>
                <a:spLocks noChangeArrowheads="1"/>
              </p:cNvSpPr>
              <p:nvPr/>
            </p:nvSpPr>
            <p:spPr bwMode="auto">
              <a:xfrm>
                <a:off x="1900"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6" name="Group 71"/>
            <p:cNvGrpSpPr>
              <a:grpSpLocks/>
            </p:cNvGrpSpPr>
            <p:nvPr/>
          </p:nvGrpSpPr>
          <p:grpSpPr bwMode="auto">
            <a:xfrm>
              <a:off x="6369680" y="3392638"/>
              <a:ext cx="1473743" cy="467586"/>
              <a:chOff x="2476" y="1152"/>
              <a:chExt cx="619" cy="384"/>
            </a:xfrm>
            <a:grpFill/>
          </p:grpSpPr>
          <p:sp>
            <p:nvSpPr>
              <p:cNvPr id="272" name="Rectangle 73"/>
              <p:cNvSpPr>
                <a:spLocks noChangeArrowheads="1"/>
              </p:cNvSpPr>
              <p:nvPr/>
            </p:nvSpPr>
            <p:spPr bwMode="auto">
              <a:xfrm>
                <a:off x="2476"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3" name="Rectangle 72"/>
              <p:cNvSpPr>
                <a:spLocks noChangeArrowheads="1"/>
              </p:cNvSpPr>
              <p:nvPr/>
            </p:nvSpPr>
            <p:spPr bwMode="auto">
              <a:xfrm>
                <a:off x="2519"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7" name="Group 74"/>
            <p:cNvGrpSpPr>
              <a:grpSpLocks/>
            </p:cNvGrpSpPr>
            <p:nvPr/>
          </p:nvGrpSpPr>
          <p:grpSpPr bwMode="auto">
            <a:xfrm>
              <a:off x="7843423" y="3392638"/>
              <a:ext cx="1473743" cy="467586"/>
              <a:chOff x="3095" y="1152"/>
              <a:chExt cx="619" cy="384"/>
            </a:xfrm>
            <a:grpFill/>
          </p:grpSpPr>
          <p:sp>
            <p:nvSpPr>
              <p:cNvPr id="270" name="Rectangle 76"/>
              <p:cNvSpPr>
                <a:spLocks noChangeArrowheads="1"/>
              </p:cNvSpPr>
              <p:nvPr/>
            </p:nvSpPr>
            <p:spPr bwMode="auto">
              <a:xfrm>
                <a:off x="3095"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1" name="Rectangle 75"/>
              <p:cNvSpPr>
                <a:spLocks noChangeArrowheads="1"/>
              </p:cNvSpPr>
              <p:nvPr/>
            </p:nvSpPr>
            <p:spPr bwMode="auto">
              <a:xfrm>
                <a:off x="3138"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8" name="Group 77"/>
            <p:cNvGrpSpPr>
              <a:grpSpLocks/>
            </p:cNvGrpSpPr>
            <p:nvPr/>
          </p:nvGrpSpPr>
          <p:grpSpPr bwMode="auto">
            <a:xfrm>
              <a:off x="474710" y="3860224"/>
              <a:ext cx="1473743" cy="467586"/>
              <a:chOff x="0" y="1536"/>
              <a:chExt cx="619" cy="384"/>
            </a:xfrm>
            <a:grpFill/>
          </p:grpSpPr>
          <p:sp>
            <p:nvSpPr>
              <p:cNvPr id="268" name="Rectangle 79"/>
              <p:cNvSpPr>
                <a:spLocks noChangeArrowheads="1"/>
              </p:cNvSpPr>
              <p:nvPr/>
            </p:nvSpPr>
            <p:spPr bwMode="auto">
              <a:xfrm>
                <a:off x="0"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9" name="Rectangle 78"/>
              <p:cNvSpPr>
                <a:spLocks noChangeArrowheads="1"/>
              </p:cNvSpPr>
              <p:nvPr/>
            </p:nvSpPr>
            <p:spPr bwMode="auto">
              <a:xfrm>
                <a:off x="43" y="1536"/>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99" name="Group 80"/>
            <p:cNvGrpSpPr>
              <a:grpSpLocks/>
            </p:cNvGrpSpPr>
            <p:nvPr/>
          </p:nvGrpSpPr>
          <p:grpSpPr bwMode="auto">
            <a:xfrm>
              <a:off x="1948453" y="3860224"/>
              <a:ext cx="1473743" cy="467586"/>
              <a:chOff x="619" y="1536"/>
              <a:chExt cx="619" cy="384"/>
            </a:xfrm>
            <a:grpFill/>
          </p:grpSpPr>
          <p:sp>
            <p:nvSpPr>
              <p:cNvPr id="266" name="Rectangle 82"/>
              <p:cNvSpPr>
                <a:spLocks noChangeArrowheads="1"/>
              </p:cNvSpPr>
              <p:nvPr/>
            </p:nvSpPr>
            <p:spPr bwMode="auto">
              <a:xfrm>
                <a:off x="619"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7" name="Rectangle 81"/>
              <p:cNvSpPr>
                <a:spLocks noChangeArrowheads="1"/>
              </p:cNvSpPr>
              <p:nvPr/>
            </p:nvSpPr>
            <p:spPr bwMode="auto">
              <a:xfrm>
                <a:off x="662"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7</a:t>
                </a:r>
              </a:p>
            </p:txBody>
          </p:sp>
        </p:grpSp>
        <p:grpSp>
          <p:nvGrpSpPr>
            <p:cNvPr id="200" name="Group 83"/>
            <p:cNvGrpSpPr>
              <a:grpSpLocks/>
            </p:cNvGrpSpPr>
            <p:nvPr/>
          </p:nvGrpSpPr>
          <p:grpSpPr bwMode="auto">
            <a:xfrm>
              <a:off x="3422195" y="3860224"/>
              <a:ext cx="1473743" cy="467586"/>
              <a:chOff x="1238" y="1536"/>
              <a:chExt cx="619" cy="384"/>
            </a:xfrm>
            <a:grpFill/>
          </p:grpSpPr>
          <p:sp>
            <p:nvSpPr>
              <p:cNvPr id="264" name="Rectangle 85"/>
              <p:cNvSpPr>
                <a:spLocks noChangeArrowheads="1"/>
              </p:cNvSpPr>
              <p:nvPr/>
            </p:nvSpPr>
            <p:spPr bwMode="auto">
              <a:xfrm>
                <a:off x="1238"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5" name="Rectangle 84"/>
              <p:cNvSpPr>
                <a:spLocks noChangeArrowheads="1"/>
              </p:cNvSpPr>
              <p:nvPr/>
            </p:nvSpPr>
            <p:spPr bwMode="auto">
              <a:xfrm>
                <a:off x="1281"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1" name="Group 86"/>
            <p:cNvGrpSpPr>
              <a:grpSpLocks/>
            </p:cNvGrpSpPr>
            <p:nvPr/>
          </p:nvGrpSpPr>
          <p:grpSpPr bwMode="auto">
            <a:xfrm>
              <a:off x="4895938" y="3860224"/>
              <a:ext cx="1473743" cy="467586"/>
              <a:chOff x="1857" y="1536"/>
              <a:chExt cx="619" cy="384"/>
            </a:xfrm>
            <a:grpFill/>
          </p:grpSpPr>
          <p:sp>
            <p:nvSpPr>
              <p:cNvPr id="262" name="Rectangle 88"/>
              <p:cNvSpPr>
                <a:spLocks noChangeArrowheads="1"/>
              </p:cNvSpPr>
              <p:nvPr/>
            </p:nvSpPr>
            <p:spPr bwMode="auto">
              <a:xfrm>
                <a:off x="1857"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3" name="Rectangle 87"/>
              <p:cNvSpPr>
                <a:spLocks noChangeArrowheads="1"/>
              </p:cNvSpPr>
              <p:nvPr/>
            </p:nvSpPr>
            <p:spPr bwMode="auto">
              <a:xfrm>
                <a:off x="1900"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2" name="Group 89"/>
            <p:cNvGrpSpPr>
              <a:grpSpLocks/>
            </p:cNvGrpSpPr>
            <p:nvPr/>
          </p:nvGrpSpPr>
          <p:grpSpPr bwMode="auto">
            <a:xfrm>
              <a:off x="6369680" y="3860224"/>
              <a:ext cx="1473743" cy="467586"/>
              <a:chOff x="2476" y="1536"/>
              <a:chExt cx="619" cy="384"/>
            </a:xfrm>
            <a:grpFill/>
          </p:grpSpPr>
          <p:sp>
            <p:nvSpPr>
              <p:cNvPr id="260" name="Rectangle 91"/>
              <p:cNvSpPr>
                <a:spLocks noChangeArrowheads="1"/>
              </p:cNvSpPr>
              <p:nvPr/>
            </p:nvSpPr>
            <p:spPr bwMode="auto">
              <a:xfrm>
                <a:off x="2476"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1" name="Rectangle 90"/>
              <p:cNvSpPr>
                <a:spLocks noChangeArrowheads="1"/>
              </p:cNvSpPr>
              <p:nvPr/>
            </p:nvSpPr>
            <p:spPr bwMode="auto">
              <a:xfrm>
                <a:off x="2519"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03" name="Group 92"/>
            <p:cNvGrpSpPr>
              <a:grpSpLocks/>
            </p:cNvGrpSpPr>
            <p:nvPr/>
          </p:nvGrpSpPr>
          <p:grpSpPr bwMode="auto">
            <a:xfrm>
              <a:off x="7843423" y="3860224"/>
              <a:ext cx="1473743" cy="467586"/>
              <a:chOff x="3095" y="1536"/>
              <a:chExt cx="619" cy="384"/>
            </a:xfrm>
            <a:grpFill/>
          </p:grpSpPr>
          <p:sp>
            <p:nvSpPr>
              <p:cNvPr id="258" name="Rectangle 94"/>
              <p:cNvSpPr>
                <a:spLocks noChangeArrowheads="1"/>
              </p:cNvSpPr>
              <p:nvPr/>
            </p:nvSpPr>
            <p:spPr bwMode="auto">
              <a:xfrm>
                <a:off x="3095"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9" name="Rectangle 93"/>
              <p:cNvSpPr>
                <a:spLocks noChangeArrowheads="1"/>
              </p:cNvSpPr>
              <p:nvPr/>
            </p:nvSpPr>
            <p:spPr bwMode="auto">
              <a:xfrm>
                <a:off x="3138"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04" name="Group 95"/>
            <p:cNvGrpSpPr>
              <a:grpSpLocks/>
            </p:cNvGrpSpPr>
            <p:nvPr/>
          </p:nvGrpSpPr>
          <p:grpSpPr bwMode="auto">
            <a:xfrm>
              <a:off x="474710" y="4327809"/>
              <a:ext cx="1473743" cy="467586"/>
              <a:chOff x="0" y="1920"/>
              <a:chExt cx="619" cy="384"/>
            </a:xfrm>
            <a:grpFill/>
          </p:grpSpPr>
          <p:sp>
            <p:nvSpPr>
              <p:cNvPr id="256" name="Rectangle 97"/>
              <p:cNvSpPr>
                <a:spLocks noChangeArrowheads="1"/>
              </p:cNvSpPr>
              <p:nvPr/>
            </p:nvSpPr>
            <p:spPr bwMode="auto">
              <a:xfrm>
                <a:off x="0"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7" name="Rectangle 96"/>
              <p:cNvSpPr>
                <a:spLocks noChangeArrowheads="1"/>
              </p:cNvSpPr>
              <p:nvPr/>
            </p:nvSpPr>
            <p:spPr bwMode="auto">
              <a:xfrm>
                <a:off x="43"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5" name="Group 98"/>
            <p:cNvGrpSpPr>
              <a:grpSpLocks/>
            </p:cNvGrpSpPr>
            <p:nvPr/>
          </p:nvGrpSpPr>
          <p:grpSpPr bwMode="auto">
            <a:xfrm>
              <a:off x="1948453" y="4327809"/>
              <a:ext cx="1473743" cy="467586"/>
              <a:chOff x="619" y="1920"/>
              <a:chExt cx="619" cy="384"/>
            </a:xfrm>
            <a:grpFill/>
          </p:grpSpPr>
          <p:sp>
            <p:nvSpPr>
              <p:cNvPr id="254" name="Rectangle 100"/>
              <p:cNvSpPr>
                <a:spLocks noChangeArrowheads="1"/>
              </p:cNvSpPr>
              <p:nvPr/>
            </p:nvSpPr>
            <p:spPr bwMode="auto">
              <a:xfrm>
                <a:off x="619"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5" name="Rectangle 99"/>
              <p:cNvSpPr>
                <a:spLocks noChangeArrowheads="1"/>
              </p:cNvSpPr>
              <p:nvPr/>
            </p:nvSpPr>
            <p:spPr bwMode="auto">
              <a:xfrm>
                <a:off x="662"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6" name="Group 101"/>
            <p:cNvGrpSpPr>
              <a:grpSpLocks/>
            </p:cNvGrpSpPr>
            <p:nvPr/>
          </p:nvGrpSpPr>
          <p:grpSpPr bwMode="auto">
            <a:xfrm>
              <a:off x="3422195" y="4327809"/>
              <a:ext cx="1473743" cy="467586"/>
              <a:chOff x="1238" y="1920"/>
              <a:chExt cx="619" cy="384"/>
            </a:xfrm>
            <a:grpFill/>
          </p:grpSpPr>
          <p:sp>
            <p:nvSpPr>
              <p:cNvPr id="252" name="Rectangle 103"/>
              <p:cNvSpPr>
                <a:spLocks noChangeArrowheads="1"/>
              </p:cNvSpPr>
              <p:nvPr/>
            </p:nvSpPr>
            <p:spPr bwMode="auto">
              <a:xfrm>
                <a:off x="1238"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3" name="Rectangle 102"/>
              <p:cNvSpPr>
                <a:spLocks noChangeArrowheads="1"/>
              </p:cNvSpPr>
              <p:nvPr/>
            </p:nvSpPr>
            <p:spPr bwMode="auto">
              <a:xfrm>
                <a:off x="1281"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207" name="Group 104"/>
            <p:cNvGrpSpPr>
              <a:grpSpLocks/>
            </p:cNvGrpSpPr>
            <p:nvPr/>
          </p:nvGrpSpPr>
          <p:grpSpPr bwMode="auto">
            <a:xfrm>
              <a:off x="4895938" y="4327809"/>
              <a:ext cx="1473743" cy="467586"/>
              <a:chOff x="1857" y="1920"/>
              <a:chExt cx="619" cy="384"/>
            </a:xfrm>
            <a:grpFill/>
          </p:grpSpPr>
          <p:sp>
            <p:nvSpPr>
              <p:cNvPr id="250" name="Rectangle 106"/>
              <p:cNvSpPr>
                <a:spLocks noChangeArrowheads="1"/>
              </p:cNvSpPr>
              <p:nvPr/>
            </p:nvSpPr>
            <p:spPr bwMode="auto">
              <a:xfrm>
                <a:off x="1857"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1" name="Rectangle 105"/>
              <p:cNvSpPr>
                <a:spLocks noChangeArrowheads="1"/>
              </p:cNvSpPr>
              <p:nvPr/>
            </p:nvSpPr>
            <p:spPr bwMode="auto">
              <a:xfrm>
                <a:off x="1900"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08" name="Group 107"/>
            <p:cNvGrpSpPr>
              <a:grpSpLocks/>
            </p:cNvGrpSpPr>
            <p:nvPr/>
          </p:nvGrpSpPr>
          <p:grpSpPr bwMode="auto">
            <a:xfrm>
              <a:off x="6369680" y="4327809"/>
              <a:ext cx="1473743" cy="467586"/>
              <a:chOff x="2476" y="1920"/>
              <a:chExt cx="619" cy="384"/>
            </a:xfrm>
            <a:grpFill/>
          </p:grpSpPr>
          <p:sp>
            <p:nvSpPr>
              <p:cNvPr id="248" name="Rectangle 109"/>
              <p:cNvSpPr>
                <a:spLocks noChangeArrowheads="1"/>
              </p:cNvSpPr>
              <p:nvPr/>
            </p:nvSpPr>
            <p:spPr bwMode="auto">
              <a:xfrm>
                <a:off x="2476"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9" name="Rectangle 108"/>
              <p:cNvSpPr>
                <a:spLocks noChangeArrowheads="1"/>
              </p:cNvSpPr>
              <p:nvPr/>
            </p:nvSpPr>
            <p:spPr bwMode="auto">
              <a:xfrm>
                <a:off x="2519"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09" name="Group 110"/>
            <p:cNvGrpSpPr>
              <a:grpSpLocks/>
            </p:cNvGrpSpPr>
            <p:nvPr/>
          </p:nvGrpSpPr>
          <p:grpSpPr bwMode="auto">
            <a:xfrm>
              <a:off x="7843423" y="4327809"/>
              <a:ext cx="1473743" cy="467586"/>
              <a:chOff x="3095" y="1920"/>
              <a:chExt cx="619" cy="384"/>
            </a:xfrm>
            <a:grpFill/>
          </p:grpSpPr>
          <p:sp>
            <p:nvSpPr>
              <p:cNvPr id="246" name="Rectangle 112"/>
              <p:cNvSpPr>
                <a:spLocks noChangeArrowheads="1"/>
              </p:cNvSpPr>
              <p:nvPr/>
            </p:nvSpPr>
            <p:spPr bwMode="auto">
              <a:xfrm>
                <a:off x="3095"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7" name="Rectangle 111"/>
              <p:cNvSpPr>
                <a:spLocks noChangeArrowheads="1"/>
              </p:cNvSpPr>
              <p:nvPr/>
            </p:nvSpPr>
            <p:spPr bwMode="auto">
              <a:xfrm>
                <a:off x="3138"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10" name="Group 113"/>
            <p:cNvGrpSpPr>
              <a:grpSpLocks/>
            </p:cNvGrpSpPr>
            <p:nvPr/>
          </p:nvGrpSpPr>
          <p:grpSpPr bwMode="auto">
            <a:xfrm>
              <a:off x="474710" y="4795395"/>
              <a:ext cx="1473743" cy="467586"/>
              <a:chOff x="0" y="2304"/>
              <a:chExt cx="619" cy="384"/>
            </a:xfrm>
            <a:grpFill/>
          </p:grpSpPr>
          <p:sp>
            <p:nvSpPr>
              <p:cNvPr id="244" name="Rectangle 115"/>
              <p:cNvSpPr>
                <a:spLocks noChangeArrowheads="1"/>
              </p:cNvSpPr>
              <p:nvPr/>
            </p:nvSpPr>
            <p:spPr bwMode="auto">
              <a:xfrm>
                <a:off x="0"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5" name="Rectangle 114"/>
              <p:cNvSpPr>
                <a:spLocks noChangeArrowheads="1"/>
              </p:cNvSpPr>
              <p:nvPr/>
            </p:nvSpPr>
            <p:spPr bwMode="auto">
              <a:xfrm>
                <a:off x="43"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11" name="Group 116"/>
            <p:cNvGrpSpPr>
              <a:grpSpLocks/>
            </p:cNvGrpSpPr>
            <p:nvPr/>
          </p:nvGrpSpPr>
          <p:grpSpPr bwMode="auto">
            <a:xfrm>
              <a:off x="1948453" y="4795395"/>
              <a:ext cx="1473743" cy="467586"/>
              <a:chOff x="619" y="2304"/>
              <a:chExt cx="619" cy="384"/>
            </a:xfrm>
            <a:grpFill/>
          </p:grpSpPr>
          <p:sp>
            <p:nvSpPr>
              <p:cNvPr id="242" name="Rectangle 118"/>
              <p:cNvSpPr>
                <a:spLocks noChangeArrowheads="1"/>
              </p:cNvSpPr>
              <p:nvPr/>
            </p:nvSpPr>
            <p:spPr bwMode="auto">
              <a:xfrm>
                <a:off x="619"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3" name="Rectangle 117"/>
              <p:cNvSpPr>
                <a:spLocks noChangeArrowheads="1"/>
              </p:cNvSpPr>
              <p:nvPr/>
            </p:nvSpPr>
            <p:spPr bwMode="auto">
              <a:xfrm>
                <a:off x="662"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9</a:t>
                </a:r>
              </a:p>
            </p:txBody>
          </p:sp>
        </p:grpSp>
        <p:grpSp>
          <p:nvGrpSpPr>
            <p:cNvPr id="212" name="Group 119"/>
            <p:cNvGrpSpPr>
              <a:grpSpLocks/>
            </p:cNvGrpSpPr>
            <p:nvPr/>
          </p:nvGrpSpPr>
          <p:grpSpPr bwMode="auto">
            <a:xfrm>
              <a:off x="3422195" y="4795395"/>
              <a:ext cx="1473743" cy="467586"/>
              <a:chOff x="1238" y="2304"/>
              <a:chExt cx="619" cy="384"/>
            </a:xfrm>
            <a:grpFill/>
          </p:grpSpPr>
          <p:sp>
            <p:nvSpPr>
              <p:cNvPr id="240" name="Rectangle 121"/>
              <p:cNvSpPr>
                <a:spLocks noChangeArrowheads="1"/>
              </p:cNvSpPr>
              <p:nvPr/>
            </p:nvSpPr>
            <p:spPr bwMode="auto">
              <a:xfrm>
                <a:off x="1238"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1" name="Rectangle 120"/>
              <p:cNvSpPr>
                <a:spLocks noChangeArrowheads="1"/>
              </p:cNvSpPr>
              <p:nvPr/>
            </p:nvSpPr>
            <p:spPr bwMode="auto">
              <a:xfrm>
                <a:off x="1281"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13" name="Group 122"/>
            <p:cNvGrpSpPr>
              <a:grpSpLocks/>
            </p:cNvGrpSpPr>
            <p:nvPr/>
          </p:nvGrpSpPr>
          <p:grpSpPr bwMode="auto">
            <a:xfrm>
              <a:off x="4895938" y="4795395"/>
              <a:ext cx="1473743" cy="467586"/>
              <a:chOff x="1857" y="2304"/>
              <a:chExt cx="619" cy="384"/>
            </a:xfrm>
            <a:grpFill/>
          </p:grpSpPr>
          <p:sp>
            <p:nvSpPr>
              <p:cNvPr id="238" name="Rectangle 124"/>
              <p:cNvSpPr>
                <a:spLocks noChangeArrowheads="1"/>
              </p:cNvSpPr>
              <p:nvPr/>
            </p:nvSpPr>
            <p:spPr bwMode="auto">
              <a:xfrm>
                <a:off x="1857"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9" name="Rectangle 123"/>
              <p:cNvSpPr>
                <a:spLocks noChangeArrowheads="1"/>
              </p:cNvSpPr>
              <p:nvPr/>
            </p:nvSpPr>
            <p:spPr bwMode="auto">
              <a:xfrm>
                <a:off x="1900"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214" name="Group 125"/>
            <p:cNvGrpSpPr>
              <a:grpSpLocks/>
            </p:cNvGrpSpPr>
            <p:nvPr/>
          </p:nvGrpSpPr>
          <p:grpSpPr bwMode="auto">
            <a:xfrm>
              <a:off x="6369680" y="4795395"/>
              <a:ext cx="1473743" cy="467586"/>
              <a:chOff x="2476" y="2304"/>
              <a:chExt cx="619" cy="384"/>
            </a:xfrm>
            <a:grpFill/>
          </p:grpSpPr>
          <p:sp>
            <p:nvSpPr>
              <p:cNvPr id="236" name="Rectangle 127"/>
              <p:cNvSpPr>
                <a:spLocks noChangeArrowheads="1"/>
              </p:cNvSpPr>
              <p:nvPr/>
            </p:nvSpPr>
            <p:spPr bwMode="auto">
              <a:xfrm>
                <a:off x="2476"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7" name="Rectangle 126"/>
              <p:cNvSpPr>
                <a:spLocks noChangeArrowheads="1"/>
              </p:cNvSpPr>
              <p:nvPr/>
            </p:nvSpPr>
            <p:spPr bwMode="auto">
              <a:xfrm>
                <a:off x="2519"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15" name="Group 128"/>
            <p:cNvGrpSpPr>
              <a:grpSpLocks/>
            </p:cNvGrpSpPr>
            <p:nvPr/>
          </p:nvGrpSpPr>
          <p:grpSpPr bwMode="auto">
            <a:xfrm>
              <a:off x="7843423" y="4795395"/>
              <a:ext cx="1473743" cy="467586"/>
              <a:chOff x="3095" y="2304"/>
              <a:chExt cx="619" cy="384"/>
            </a:xfrm>
            <a:grpFill/>
          </p:grpSpPr>
          <p:sp>
            <p:nvSpPr>
              <p:cNvPr id="234" name="Rectangle 130"/>
              <p:cNvSpPr>
                <a:spLocks noChangeArrowheads="1"/>
              </p:cNvSpPr>
              <p:nvPr/>
            </p:nvSpPr>
            <p:spPr bwMode="auto">
              <a:xfrm>
                <a:off x="3095"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5" name="Rectangle 129"/>
              <p:cNvSpPr>
                <a:spLocks noChangeArrowheads="1"/>
              </p:cNvSpPr>
              <p:nvPr/>
            </p:nvSpPr>
            <p:spPr bwMode="auto">
              <a:xfrm>
                <a:off x="3138"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16" name="Group 131"/>
            <p:cNvGrpSpPr>
              <a:grpSpLocks/>
            </p:cNvGrpSpPr>
            <p:nvPr/>
          </p:nvGrpSpPr>
          <p:grpSpPr bwMode="auto">
            <a:xfrm>
              <a:off x="474710" y="5262980"/>
              <a:ext cx="1473743" cy="467586"/>
              <a:chOff x="0" y="2688"/>
              <a:chExt cx="619" cy="384"/>
            </a:xfrm>
            <a:grpFill/>
          </p:grpSpPr>
          <p:sp>
            <p:nvSpPr>
              <p:cNvPr id="232" name="Rectangle 133"/>
              <p:cNvSpPr>
                <a:spLocks noChangeArrowheads="1"/>
              </p:cNvSpPr>
              <p:nvPr/>
            </p:nvSpPr>
            <p:spPr bwMode="auto">
              <a:xfrm>
                <a:off x="0"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3" name="Rectangle 132"/>
              <p:cNvSpPr>
                <a:spLocks noChangeArrowheads="1"/>
              </p:cNvSpPr>
              <p:nvPr/>
            </p:nvSpPr>
            <p:spPr bwMode="auto">
              <a:xfrm>
                <a:off x="43"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6</a:t>
                </a:r>
              </a:p>
            </p:txBody>
          </p:sp>
        </p:grpSp>
        <p:grpSp>
          <p:nvGrpSpPr>
            <p:cNvPr id="217" name="Group 134"/>
            <p:cNvGrpSpPr>
              <a:grpSpLocks/>
            </p:cNvGrpSpPr>
            <p:nvPr/>
          </p:nvGrpSpPr>
          <p:grpSpPr bwMode="auto">
            <a:xfrm>
              <a:off x="1948453" y="5262980"/>
              <a:ext cx="1473743" cy="467586"/>
              <a:chOff x="619" y="2688"/>
              <a:chExt cx="619" cy="384"/>
            </a:xfrm>
            <a:grpFill/>
          </p:grpSpPr>
          <p:sp>
            <p:nvSpPr>
              <p:cNvPr id="230" name="Rectangle 136"/>
              <p:cNvSpPr>
                <a:spLocks noChangeArrowheads="1"/>
              </p:cNvSpPr>
              <p:nvPr/>
            </p:nvSpPr>
            <p:spPr bwMode="auto">
              <a:xfrm>
                <a:off x="619"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1" name="Rectangle 135"/>
              <p:cNvSpPr>
                <a:spLocks noChangeArrowheads="1"/>
              </p:cNvSpPr>
              <p:nvPr/>
            </p:nvSpPr>
            <p:spPr bwMode="auto">
              <a:xfrm>
                <a:off x="662" y="2685"/>
                <a:ext cx="533" cy="387"/>
              </a:xfrm>
              <a:prstGeom prst="rect">
                <a:avLst/>
              </a:prstGeom>
              <a:grpFill/>
              <a:ln w="9525">
                <a:noFill/>
                <a:miter lim="800000"/>
                <a:headEnd/>
                <a:tailEnd/>
              </a:ln>
            </p:spPr>
            <p:txBody>
              <a:bodyPr anchor="ctr"/>
              <a:lstStyle/>
              <a:p>
                <a:pPr algn="ctr" eaLnBrk="1" hangingPunct="1">
                  <a:defRPr/>
                </a:pPr>
                <a:r>
                  <a:rPr lang="en-US" altLang="zh-CN" sz="1100" dirty="0">
                    <a:solidFill>
                      <a:schemeClr val="bg1"/>
                    </a:solidFill>
                    <a:latin typeface="Times New Roman" pitchFamily="18" charset="0"/>
                    <a:ea typeface="+mn-ea"/>
                    <a:cs typeface="Times New Roman" pitchFamily="18" charset="0"/>
                  </a:rPr>
                  <a:t>16</a:t>
                </a:r>
              </a:p>
            </p:txBody>
          </p:sp>
        </p:grpSp>
        <p:grpSp>
          <p:nvGrpSpPr>
            <p:cNvPr id="218" name="Group 137"/>
            <p:cNvGrpSpPr>
              <a:grpSpLocks/>
            </p:cNvGrpSpPr>
            <p:nvPr/>
          </p:nvGrpSpPr>
          <p:grpSpPr bwMode="auto">
            <a:xfrm>
              <a:off x="3422195" y="5262980"/>
              <a:ext cx="1473743" cy="467586"/>
              <a:chOff x="1238" y="2688"/>
              <a:chExt cx="619" cy="384"/>
            </a:xfrm>
            <a:grpFill/>
          </p:grpSpPr>
          <p:sp>
            <p:nvSpPr>
              <p:cNvPr id="228" name="Rectangle 139"/>
              <p:cNvSpPr>
                <a:spLocks noChangeArrowheads="1"/>
              </p:cNvSpPr>
              <p:nvPr/>
            </p:nvSpPr>
            <p:spPr bwMode="auto">
              <a:xfrm>
                <a:off x="1238"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9" name="Rectangle 138"/>
              <p:cNvSpPr>
                <a:spLocks noChangeArrowheads="1"/>
              </p:cNvSpPr>
              <p:nvPr/>
            </p:nvSpPr>
            <p:spPr bwMode="auto">
              <a:xfrm>
                <a:off x="1281"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3</a:t>
                </a:r>
              </a:p>
            </p:txBody>
          </p:sp>
        </p:grpSp>
        <p:grpSp>
          <p:nvGrpSpPr>
            <p:cNvPr id="219" name="Group 140"/>
            <p:cNvGrpSpPr>
              <a:grpSpLocks/>
            </p:cNvGrpSpPr>
            <p:nvPr/>
          </p:nvGrpSpPr>
          <p:grpSpPr bwMode="auto">
            <a:xfrm>
              <a:off x="4895938" y="5262980"/>
              <a:ext cx="1473743" cy="467586"/>
              <a:chOff x="1857" y="2688"/>
              <a:chExt cx="619" cy="384"/>
            </a:xfrm>
            <a:grpFill/>
          </p:grpSpPr>
          <p:sp>
            <p:nvSpPr>
              <p:cNvPr id="226" name="Rectangle 142"/>
              <p:cNvSpPr>
                <a:spLocks noChangeArrowheads="1"/>
              </p:cNvSpPr>
              <p:nvPr/>
            </p:nvSpPr>
            <p:spPr bwMode="auto">
              <a:xfrm>
                <a:off x="1857"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7" name="Rectangle 141"/>
              <p:cNvSpPr>
                <a:spLocks noChangeArrowheads="1"/>
              </p:cNvSpPr>
              <p:nvPr/>
            </p:nvSpPr>
            <p:spPr bwMode="auto">
              <a:xfrm>
                <a:off x="1900"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5</a:t>
                </a:r>
              </a:p>
            </p:txBody>
          </p:sp>
        </p:grpSp>
        <p:grpSp>
          <p:nvGrpSpPr>
            <p:cNvPr id="220" name="Group 143"/>
            <p:cNvGrpSpPr>
              <a:grpSpLocks/>
            </p:cNvGrpSpPr>
            <p:nvPr/>
          </p:nvGrpSpPr>
          <p:grpSpPr bwMode="auto">
            <a:xfrm>
              <a:off x="6369680" y="5262980"/>
              <a:ext cx="1473743" cy="467586"/>
              <a:chOff x="2476" y="2688"/>
              <a:chExt cx="619" cy="384"/>
            </a:xfrm>
            <a:grpFill/>
          </p:grpSpPr>
          <p:sp>
            <p:nvSpPr>
              <p:cNvPr id="224" name="Rectangle 145"/>
              <p:cNvSpPr>
                <a:spLocks noChangeArrowheads="1"/>
              </p:cNvSpPr>
              <p:nvPr/>
            </p:nvSpPr>
            <p:spPr bwMode="auto">
              <a:xfrm>
                <a:off x="2476"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5" name="Rectangle 144"/>
              <p:cNvSpPr>
                <a:spLocks noChangeArrowheads="1"/>
              </p:cNvSpPr>
              <p:nvPr/>
            </p:nvSpPr>
            <p:spPr bwMode="auto">
              <a:xfrm>
                <a:off x="2519" y="2685"/>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21" name="Group 146"/>
            <p:cNvGrpSpPr>
              <a:grpSpLocks/>
            </p:cNvGrpSpPr>
            <p:nvPr/>
          </p:nvGrpSpPr>
          <p:grpSpPr bwMode="auto">
            <a:xfrm>
              <a:off x="7843423" y="5262980"/>
              <a:ext cx="1473743" cy="467586"/>
              <a:chOff x="3095" y="2688"/>
              <a:chExt cx="619" cy="384"/>
            </a:xfrm>
            <a:grpFill/>
          </p:grpSpPr>
          <p:sp>
            <p:nvSpPr>
              <p:cNvPr id="222" name="Rectangle 148"/>
              <p:cNvSpPr>
                <a:spLocks noChangeArrowheads="1"/>
              </p:cNvSpPr>
              <p:nvPr/>
            </p:nvSpPr>
            <p:spPr bwMode="auto">
              <a:xfrm>
                <a:off x="3095"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3" name="Rectangle 147"/>
              <p:cNvSpPr>
                <a:spLocks noChangeArrowheads="1"/>
              </p:cNvSpPr>
              <p:nvPr/>
            </p:nvSpPr>
            <p:spPr bwMode="auto">
              <a:xfrm>
                <a:off x="3138"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grpSp>
        <p:nvGrpSpPr>
          <p:cNvPr id="318" name="Group 54"/>
          <p:cNvGrpSpPr>
            <a:grpSpLocks/>
          </p:cNvGrpSpPr>
          <p:nvPr/>
        </p:nvGrpSpPr>
        <p:grpSpPr bwMode="auto">
          <a:xfrm>
            <a:off x="10200456" y="2123204"/>
            <a:ext cx="1484312" cy="2097884"/>
            <a:chOff x="1409" y="2054"/>
            <a:chExt cx="1423" cy="1978"/>
          </a:xfrm>
        </p:grpSpPr>
        <p:sp>
          <p:nvSpPr>
            <p:cNvPr id="3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7</a:t>
              </a:r>
            </a:p>
          </p:txBody>
        </p:sp>
        <p:sp>
          <p:nvSpPr>
            <p:cNvPr id="321"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2"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5</a:t>
              </a:r>
            </a:p>
          </p:txBody>
        </p:sp>
        <p:sp>
          <p:nvSpPr>
            <p:cNvPr id="32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2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4</a:t>
              </a:r>
            </a:p>
          </p:txBody>
        </p:sp>
        <p:sp>
          <p:nvSpPr>
            <p:cNvPr id="327"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8"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3</a:t>
              </a:r>
            </a:p>
          </p:txBody>
        </p:sp>
        <p:sp>
          <p:nvSpPr>
            <p:cNvPr id="33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a:t>
              </a:r>
            </a:p>
          </p:txBody>
        </p:sp>
        <p:sp>
          <p:nvSpPr>
            <p:cNvPr id="33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9</a:t>
              </a:r>
            </a:p>
          </p:txBody>
        </p:sp>
        <p:sp>
          <p:nvSpPr>
            <p:cNvPr id="33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6" name="Text Box 53"/>
            <p:cNvSpPr txBox="1">
              <a:spLocks noChangeArrowheads="1"/>
            </p:cNvSpPr>
            <p:nvPr/>
          </p:nvSpPr>
          <p:spPr bwMode="auto">
            <a:xfrm>
              <a:off x="1719" y="2054"/>
              <a:ext cx="48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16</a:t>
              </a:r>
            </a:p>
          </p:txBody>
        </p:sp>
        <p:sp>
          <p:nvSpPr>
            <p:cNvPr id="337"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38"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sp>
        <p:nvSpPr>
          <p:cNvPr id="339" name="Rectangle 3"/>
          <p:cNvSpPr txBox="1">
            <a:spLocks noChangeArrowheads="1"/>
          </p:cNvSpPr>
          <p:nvPr/>
        </p:nvSpPr>
        <p:spPr bwMode="auto">
          <a:xfrm>
            <a:off x="9984432" y="393531"/>
            <a:ext cx="1720916" cy="191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1600" dirty="0" err="1">
                <a:solidFill>
                  <a:schemeClr val="tx1"/>
                </a:solidFill>
                <a:latin typeface="Times New Roman" pitchFamily="18" charset="0"/>
              </a:rPr>
              <a:t>struct</a:t>
            </a:r>
            <a:r>
              <a:rPr lang="en-US" altLang="zh-CN" sz="1600" dirty="0">
                <a:solidFill>
                  <a:schemeClr val="tx1"/>
                </a:solidFill>
                <a:latin typeface="Times New Roman" pitchFamily="18" charset="0"/>
              </a:rPr>
              <a:t> Code</a:t>
            </a:r>
          </a:p>
          <a:p>
            <a:pPr>
              <a:buSzTx/>
              <a:buFontTx/>
              <a:buNone/>
              <a:defRPr/>
            </a:pPr>
            <a:r>
              <a:rPr lang="en-US" altLang="zh-CN" sz="1600" dirty="0">
                <a:solidFill>
                  <a:schemeClr val="tx1"/>
                </a:solidFill>
                <a:latin typeface="Times New Roman" pitchFamily="18" charset="0"/>
              </a:rPr>
              <a:t>{   </a:t>
            </a:r>
          </a:p>
          <a:p>
            <a:pPr>
              <a:buSzTx/>
              <a:buFontTx/>
              <a:buNone/>
              <a:defRPr/>
            </a:pPr>
            <a:r>
              <a:rPr lang="en-US" altLang="zh-CN" sz="1600" dirty="0">
                <a:solidFill>
                  <a:schemeClr val="tx1"/>
                </a:solidFill>
                <a:latin typeface="Times New Roman" pitchFamily="18" charset="0"/>
              </a:rPr>
              <a:t>    </a:t>
            </a:r>
            <a:r>
              <a:rPr lang="en-US" altLang="zh-CN" sz="1600" dirty="0" err="1">
                <a:solidFill>
                  <a:schemeClr val="tx1"/>
                </a:solidFill>
                <a:latin typeface="Times New Roman" pitchFamily="18" charset="0"/>
              </a:rPr>
              <a:t>int</a:t>
            </a:r>
            <a:r>
              <a:rPr lang="en-US" altLang="zh-CN" sz="1600" dirty="0">
                <a:solidFill>
                  <a:schemeClr val="tx1"/>
                </a:solidFill>
                <a:latin typeface="Times New Roman" pitchFamily="18" charset="0"/>
              </a:rPr>
              <a:t> bit [</a:t>
            </a:r>
            <a:r>
              <a:rPr lang="en-US" altLang="zh-CN" sz="1600" dirty="0" err="1">
                <a:solidFill>
                  <a:schemeClr val="tx1"/>
                </a:solidFill>
                <a:latin typeface="Times New Roman" pitchFamily="18" charset="0"/>
              </a:rPr>
              <a:t>maxN</a:t>
            </a:r>
            <a:r>
              <a:rPr lang="en-US" altLang="zh-CN" sz="1600" dirty="0" smtClean="0">
                <a:solidFill>
                  <a:schemeClr val="tx1"/>
                </a:solidFill>
                <a:latin typeface="Times New Roman" pitchFamily="18" charset="0"/>
              </a:rPr>
              <a: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start;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a:t>
            </a:r>
            <a:r>
              <a:rPr lang="en-US" altLang="zh-CN" sz="1600" dirty="0">
                <a:solidFill>
                  <a:schemeClr val="tx1"/>
                </a:solidFill>
                <a:latin typeface="Times New Roman" pitchFamily="18" charset="0"/>
              </a:rPr>
              <a:t>weight;</a:t>
            </a:r>
          </a:p>
          <a:p>
            <a:pPr lvl="1" indent="-742950">
              <a:buSzTx/>
              <a:buNone/>
              <a:defRPr/>
            </a:pPr>
            <a:r>
              <a:rPr lang="en-US" altLang="zh-CN" sz="1600" dirty="0" smtClean="0">
                <a:solidFill>
                  <a:schemeClr val="tx1"/>
                </a:solidFill>
                <a:latin typeface="Times New Roman" pitchFamily="18" charset="0"/>
              </a:rPr>
              <a:t>}</a:t>
            </a:r>
            <a:endParaRPr lang="zh-CN" altLang="en-US" sz="2000" dirty="0">
              <a:solidFill>
                <a:schemeClr val="tx1"/>
              </a:solidFill>
            </a:endParaRPr>
          </a:p>
        </p:txBody>
      </p:sp>
    </p:spTree>
    <p:extLst>
      <p:ext uri="{BB962C8B-B14F-4D97-AF65-F5344CB8AC3E}">
        <p14:creationId xmlns:p14="http://schemas.microsoft.com/office/powerpoint/2010/main" val="28103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anim calcmode="lin" valueType="num">
                                      <p:cBhvr>
                                        <p:cTn id="11" dur="1000" fill="hold"/>
                                        <p:tgtEl>
                                          <p:spTgt spid="173"/>
                                        </p:tgtEl>
                                        <p:attrNameLst>
                                          <p:attrName>ppt_w</p:attrName>
                                        </p:attrNameLst>
                                      </p:cBhvr>
                                      <p:tavLst>
                                        <p:tav tm="0">
                                          <p:val>
                                            <p:fltVal val="0"/>
                                          </p:val>
                                        </p:tav>
                                        <p:tav tm="100000">
                                          <p:val>
                                            <p:strVal val="#ppt_w"/>
                                          </p:val>
                                        </p:tav>
                                      </p:tavLst>
                                    </p:anim>
                                    <p:anim calcmode="lin" valueType="num">
                                      <p:cBhvr>
                                        <p:cTn id="12" dur="1000" fill="hold"/>
                                        <p:tgtEl>
                                          <p:spTgt spid="173"/>
                                        </p:tgtEl>
                                        <p:attrNameLst>
                                          <p:attrName>ppt_h</p:attrName>
                                        </p:attrNameLst>
                                      </p:cBhvr>
                                      <p:tavLst>
                                        <p:tav tm="0">
                                          <p:val>
                                            <p:fltVal val="0"/>
                                          </p:val>
                                        </p:tav>
                                        <p:tav tm="100000">
                                          <p:val>
                                            <p:strVal val="#ppt_h"/>
                                          </p:val>
                                        </p:tav>
                                      </p:tavLst>
                                    </p:anim>
                                    <p:anim calcmode="lin" valueType="num">
                                      <p:cBhvr>
                                        <p:cTn id="13" dur="1000" fill="hold"/>
                                        <p:tgtEl>
                                          <p:spTgt spid="173"/>
                                        </p:tgtEl>
                                        <p:attrNameLst>
                                          <p:attrName>style.rotation</p:attrName>
                                        </p:attrNameLst>
                                      </p:cBhvr>
                                      <p:tavLst>
                                        <p:tav tm="0">
                                          <p:val>
                                            <p:fltVal val="90"/>
                                          </p:val>
                                        </p:tav>
                                        <p:tav tm="100000">
                                          <p:val>
                                            <p:fltVal val="0"/>
                                          </p:val>
                                        </p:tav>
                                      </p:tavLst>
                                    </p:anim>
                                    <p:animEffect transition="in" filter="fade">
                                      <p:cBhvr>
                                        <p:cTn id="14"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234" y="-52111"/>
            <a:ext cx="6362078" cy="854075"/>
          </a:xfrm>
        </p:spPr>
        <p:txBody>
          <a:bodyPr>
            <a:noAutofit/>
          </a:bodyPr>
          <a:lstStyle/>
          <a:p>
            <a:r>
              <a:rPr lang="zh-CN" altLang="en-US" sz="3200" dirty="0"/>
              <a:t>哈夫曼树的应用</a:t>
            </a:r>
            <a:r>
              <a:rPr lang="en-US" altLang="zh-CN" sz="3200" dirty="0" smtClean="0"/>
              <a:t>2——</a:t>
            </a:r>
            <a:r>
              <a:rPr lang="zh-CN" altLang="en-US" sz="3200" dirty="0"/>
              <a:t>最优判定树</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314" y="909104"/>
            <a:ext cx="4264886" cy="2735920"/>
          </a:xfrm>
          <a:prstGeom prst="rect">
            <a:avLst/>
          </a:prstGeom>
        </p:spPr>
      </p:pic>
      <p:sp>
        <p:nvSpPr>
          <p:cNvPr id="12" name="Rectangle 32"/>
          <p:cNvSpPr>
            <a:spLocks noChangeArrowheads="1"/>
          </p:cNvSpPr>
          <p:nvPr/>
        </p:nvSpPr>
        <p:spPr bwMode="auto">
          <a:xfrm>
            <a:off x="2420298" y="3725156"/>
            <a:ext cx="3342582" cy="3170099"/>
          </a:xfrm>
          <a:prstGeom prst="rect">
            <a:avLst/>
          </a:prstGeom>
          <a:noFill/>
          <a:ln w="38100">
            <a:pattFill prst="smCheck">
              <a:fgClr>
                <a:srgbClr val="FF00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t>if ( a&lt;60)</a:t>
            </a:r>
          </a:p>
          <a:p>
            <a:r>
              <a:rPr lang="en-US" altLang="zh-CN" sz="2000" dirty="0"/>
              <a:t>     action=’</a:t>
            </a:r>
            <a:r>
              <a:rPr lang="zh-CN" altLang="en-US" sz="2000" dirty="0"/>
              <a:t>逃跑’</a:t>
            </a:r>
            <a:r>
              <a:rPr lang="en-US" altLang="zh-CN" sz="2000" dirty="0"/>
              <a:t>;</a:t>
            </a:r>
          </a:p>
          <a:p>
            <a:r>
              <a:rPr lang="en-US" altLang="zh-CN" sz="2000" dirty="0"/>
              <a:t>else if ( a&lt;70)</a:t>
            </a:r>
          </a:p>
          <a:p>
            <a:r>
              <a:rPr lang="en-US" altLang="zh-CN" sz="2000" dirty="0"/>
              <a:t>     action=’</a:t>
            </a:r>
            <a:r>
              <a:rPr lang="zh-CN" altLang="en-US" sz="2000" dirty="0"/>
              <a:t>呼唤同伴’</a:t>
            </a:r>
            <a:r>
              <a:rPr lang="en-US" altLang="zh-CN" sz="2000" dirty="0"/>
              <a:t>;</a:t>
            </a:r>
          </a:p>
          <a:p>
            <a:r>
              <a:rPr lang="en-US" altLang="zh-CN" sz="2000" dirty="0"/>
              <a:t>else if ( a&lt;80)</a:t>
            </a:r>
          </a:p>
          <a:p>
            <a:r>
              <a:rPr lang="en-US" altLang="zh-CN" sz="2000" dirty="0"/>
              <a:t>     action=’</a:t>
            </a:r>
            <a:r>
              <a:rPr lang="zh-CN" altLang="en-US" sz="2000" dirty="0"/>
              <a:t>使用魔法’</a:t>
            </a:r>
            <a:r>
              <a:rPr lang="en-US" altLang="zh-CN" sz="2000" dirty="0"/>
              <a:t>;</a:t>
            </a:r>
          </a:p>
          <a:p>
            <a:r>
              <a:rPr lang="en-US" altLang="zh-CN" sz="2000" dirty="0"/>
              <a:t>else if ( a&lt;90)</a:t>
            </a:r>
          </a:p>
          <a:p>
            <a:r>
              <a:rPr lang="en-US" altLang="zh-CN" sz="2000" dirty="0"/>
              <a:t>     action=’</a:t>
            </a:r>
            <a:r>
              <a:rPr lang="zh-CN" altLang="en-US" sz="2000" dirty="0"/>
              <a:t>单挑’</a:t>
            </a:r>
            <a:r>
              <a:rPr lang="en-US" altLang="zh-CN" sz="2000" dirty="0"/>
              <a:t>;</a:t>
            </a:r>
          </a:p>
          <a:p>
            <a:r>
              <a:rPr lang="en-US" altLang="zh-CN" sz="2000" dirty="0"/>
              <a:t>else</a:t>
            </a:r>
          </a:p>
          <a:p>
            <a:r>
              <a:rPr lang="en-US" altLang="zh-CN" sz="2000" dirty="0"/>
              <a:t>     action=’</a:t>
            </a:r>
            <a:r>
              <a:rPr lang="zh-CN" altLang="en-US" sz="2000" dirty="0"/>
              <a:t>嘲笑</a:t>
            </a:r>
            <a:r>
              <a:rPr lang="en-US" altLang="zh-CN" sz="2000" dirty="0"/>
              <a:t>&amp;</a:t>
            </a:r>
            <a:r>
              <a:rPr lang="zh-CN" altLang="en-US" sz="2000" dirty="0"/>
              <a:t>单挑’</a:t>
            </a:r>
            <a:r>
              <a:rPr lang="en-US" altLang="zh-CN" sz="2000" dirty="0"/>
              <a:t>;</a:t>
            </a:r>
          </a:p>
        </p:txBody>
      </p:sp>
      <p:grpSp>
        <p:nvGrpSpPr>
          <p:cNvPr id="13" name="Group 34"/>
          <p:cNvGrpSpPr>
            <a:grpSpLocks/>
          </p:cNvGrpSpPr>
          <p:nvPr/>
        </p:nvGrpSpPr>
        <p:grpSpPr bwMode="auto">
          <a:xfrm>
            <a:off x="6240016" y="3710360"/>
            <a:ext cx="3839976" cy="3069286"/>
            <a:chOff x="2644" y="1979"/>
            <a:chExt cx="2744" cy="2165"/>
          </a:xfrm>
        </p:grpSpPr>
        <p:grpSp>
          <p:nvGrpSpPr>
            <p:cNvPr id="14" name="Group 31"/>
            <p:cNvGrpSpPr>
              <a:grpSpLocks/>
            </p:cNvGrpSpPr>
            <p:nvPr/>
          </p:nvGrpSpPr>
          <p:grpSpPr bwMode="auto">
            <a:xfrm>
              <a:off x="2644" y="1979"/>
              <a:ext cx="2744" cy="1777"/>
              <a:chOff x="1556" y="1933"/>
              <a:chExt cx="2744" cy="1777"/>
            </a:xfrm>
          </p:grpSpPr>
          <p:grpSp>
            <p:nvGrpSpPr>
              <p:cNvPr id="16" name="Group 3"/>
              <p:cNvGrpSpPr>
                <a:grpSpLocks/>
              </p:cNvGrpSpPr>
              <p:nvPr/>
            </p:nvGrpSpPr>
            <p:grpSpPr bwMode="auto">
              <a:xfrm>
                <a:off x="1556" y="1933"/>
                <a:ext cx="2296" cy="1777"/>
                <a:chOff x="3007" y="2016"/>
                <a:chExt cx="2296" cy="1777"/>
              </a:xfrm>
            </p:grpSpPr>
            <p:sp>
              <p:nvSpPr>
                <p:cNvPr id="20"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1"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2"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3"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4"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5"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6"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7"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8"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0"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2"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6"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8"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42"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18"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5" name="Rectangle 33"/>
            <p:cNvSpPr>
              <a:spLocks noChangeArrowheads="1"/>
            </p:cNvSpPr>
            <p:nvPr/>
          </p:nvSpPr>
          <p:spPr bwMode="auto">
            <a:xfrm>
              <a:off x="4023" y="3862"/>
              <a:ext cx="71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dirty="0"/>
                <a:t>判定树</a:t>
              </a:r>
              <a:r>
                <a:rPr lang="zh-CN" altLang="en-US" sz="900" dirty="0"/>
                <a:t> </a:t>
              </a:r>
            </a:p>
          </p:txBody>
        </p:sp>
      </p:grpSp>
      <p:sp>
        <p:nvSpPr>
          <p:cNvPr id="3" name="矩形 2"/>
          <p:cNvSpPr/>
          <p:nvPr/>
        </p:nvSpPr>
        <p:spPr>
          <a:xfrm>
            <a:off x="6491744" y="480764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4" name="矩形 3"/>
          <p:cNvSpPr/>
          <p:nvPr/>
        </p:nvSpPr>
        <p:spPr>
          <a:xfrm>
            <a:off x="6392636" y="4308112"/>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5" name="矩形 4"/>
          <p:cNvSpPr/>
          <p:nvPr/>
        </p:nvSpPr>
        <p:spPr>
          <a:xfrm>
            <a:off x="6844616" y="531489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6" name="矩形 5"/>
          <p:cNvSpPr/>
          <p:nvPr/>
        </p:nvSpPr>
        <p:spPr>
          <a:xfrm>
            <a:off x="7617540" y="5857186"/>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8" name="矩形 7"/>
          <p:cNvSpPr/>
          <p:nvPr/>
        </p:nvSpPr>
        <p:spPr>
          <a:xfrm>
            <a:off x="8276909" y="527123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9" name="矩形 8"/>
          <p:cNvSpPr/>
          <p:nvPr/>
        </p:nvSpPr>
        <p:spPr>
          <a:xfrm>
            <a:off x="7880691" y="478786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44" name="矩形 43"/>
          <p:cNvSpPr/>
          <p:nvPr/>
        </p:nvSpPr>
        <p:spPr>
          <a:xfrm>
            <a:off x="7502653" y="422849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45" name="矩形 44"/>
          <p:cNvSpPr/>
          <p:nvPr/>
        </p:nvSpPr>
        <p:spPr>
          <a:xfrm>
            <a:off x="6951254" y="3710105"/>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46" name="矩形 45"/>
          <p:cNvSpPr/>
          <p:nvPr/>
        </p:nvSpPr>
        <p:spPr>
          <a:xfrm>
            <a:off x="8853612" y="5821291"/>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42169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61" y="0"/>
            <a:ext cx="4767075" cy="268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35408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1919288" y="2780928"/>
            <a:ext cx="237751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1905001" y="3356993"/>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7786846"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8548846"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5729446"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6567646"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77868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91584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5958046"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7024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7786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84726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91584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9844246"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98442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64914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74820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61866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7024846"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6720046"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7558246"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80154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8701246"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94632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96918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10072846"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6051709"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6796246"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8015446"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8320246"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5591944" y="4237586"/>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61" y="4344256"/>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34855" y="6147237"/>
            <a:ext cx="4142075" cy="646331"/>
          </a:xfrm>
          <a:prstGeom prst="rect">
            <a:avLst/>
          </a:prstGeom>
        </p:spPr>
        <p:txBody>
          <a:bodyPr wrap="square">
            <a:spAutoFit/>
          </a:bodyPr>
          <a:lstStyle/>
          <a:p>
            <a:r>
              <a:rPr lang="zh-CN" altLang="en-US" sz="1800" dirty="0"/>
              <a:t>不要为了一棵树放弃整片森林</a:t>
            </a:r>
            <a:endParaRPr lang="en-US" altLang="zh-CN" sz="1800" dirty="0"/>
          </a:p>
          <a:p>
            <a:r>
              <a:rPr lang="en-US" altLang="zh-CN" sz="1800" dirty="0"/>
              <a:t>But</a:t>
            </a:r>
            <a:r>
              <a:rPr lang="zh-CN" altLang="en-US" sz="1800" dirty="0"/>
              <a:t>总有一棵树，让我们放弃整片森林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502072" y="2897866"/>
            <a:ext cx="6034088" cy="29885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pPr>
            <a:r>
              <a:rPr lang="zh-CN" altLang="en-US" sz="2000" dirty="0">
                <a:latin typeface="Times New Roman" panose="02020603050405020304" pitchFamily="18" charset="0"/>
              </a:rPr>
              <a:t>按图的判定过程</a:t>
            </a:r>
            <a:r>
              <a:rPr lang="en-US" altLang="zh-CN" sz="2000" dirty="0">
                <a:latin typeface="Times New Roman" panose="02020603050405020304" pitchFamily="18" charset="0"/>
              </a:rPr>
              <a:t>:</a:t>
            </a:r>
          </a:p>
          <a:p>
            <a:pPr>
              <a:lnSpc>
                <a:spcPct val="110000"/>
              </a:lnSpc>
              <a:spcBef>
                <a:spcPct val="10000"/>
              </a:spcBef>
            </a:pPr>
            <a:r>
              <a:rPr lang="zh-CN" altLang="en-US" sz="2000" dirty="0">
                <a:latin typeface="Times New Roman" panose="02020603050405020304" pitchFamily="18" charset="0"/>
              </a:rPr>
              <a:t>处理一个判断所需的比较次数</a:t>
            </a:r>
            <a:r>
              <a:rPr lang="en-US" altLang="zh-CN" sz="2000" dirty="0">
                <a:latin typeface="Times New Roman" panose="02020603050405020304" pitchFamily="18" charset="0"/>
              </a:rPr>
              <a:t>=</a:t>
            </a:r>
          </a:p>
          <a:p>
            <a:pPr>
              <a:lnSpc>
                <a:spcPct val="110000"/>
              </a:lnSpc>
              <a:spcBef>
                <a:spcPct val="100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从根到对应结点的路径长度</a:t>
            </a:r>
          </a:p>
          <a:p>
            <a:pPr>
              <a:lnSpc>
                <a:spcPct val="110000"/>
              </a:lnSpc>
              <a:spcBef>
                <a:spcPct val="10000"/>
              </a:spcBef>
            </a:pPr>
            <a:endParaRPr lang="en-US" altLang="zh-CN" sz="2000" dirty="0">
              <a:latin typeface="Times New Roman" panose="02020603050405020304" pitchFamily="18" charset="0"/>
            </a:endParaRPr>
          </a:p>
          <a:p>
            <a:pPr>
              <a:lnSpc>
                <a:spcPct val="110000"/>
              </a:lnSpc>
              <a:spcBef>
                <a:spcPct val="10000"/>
              </a:spcBef>
            </a:pPr>
            <a:r>
              <a:rPr lang="zh-CN" altLang="en-US" sz="2000" dirty="0">
                <a:latin typeface="Times New Roman" panose="02020603050405020304" pitchFamily="18" charset="0"/>
              </a:rPr>
              <a:t>则某一个时刻判断</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次所需的</a:t>
            </a:r>
          </a:p>
          <a:p>
            <a:pPr>
              <a:lnSpc>
                <a:spcPct val="110000"/>
              </a:lnSpc>
              <a:spcBef>
                <a:spcPct val="10000"/>
              </a:spcBef>
            </a:pPr>
            <a:r>
              <a:rPr lang="zh-CN" altLang="en-US" sz="2000" dirty="0">
                <a:latin typeface="Times New Roman" panose="02020603050405020304" pitchFamily="18" charset="0"/>
              </a:rPr>
              <a:t>平均比较次数</a:t>
            </a:r>
            <a:r>
              <a:rPr lang="en-US" altLang="zh-CN" sz="2000" dirty="0">
                <a:latin typeface="Times New Roman" panose="02020603050405020304" pitchFamily="18" charset="0"/>
              </a:rPr>
              <a:t>=   10000 </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t>
            </a:r>
          </a:p>
          <a:p>
            <a:pPr>
              <a:lnSpc>
                <a:spcPct val="110000"/>
              </a:lnSpc>
              <a:spcBef>
                <a:spcPct val="10000"/>
              </a:spcBef>
            </a:pPr>
            <a:r>
              <a:rPr lang="en-US" altLang="zh-CN" sz="2000" dirty="0">
                <a:solidFill>
                  <a:srgbClr val="33CC33"/>
                </a:solidFill>
                <a:latin typeface="Times New Roman" panose="02020603050405020304" pitchFamily="18" charset="0"/>
              </a:rPr>
              <a:t>    </a:t>
            </a:r>
            <a:r>
              <a:rPr lang="en-US" altLang="zh-CN" sz="2000" dirty="0">
                <a:solidFill>
                  <a:srgbClr val="3D49A3"/>
                </a:solidFill>
                <a:latin typeface="Times New Roman" panose="02020603050405020304" pitchFamily="18" charset="0"/>
              </a:rPr>
              <a:t>(0.05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1+0.15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2+0.4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3+0.3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p>
          <a:p>
            <a:pPr>
              <a:lnSpc>
                <a:spcPct val="110000"/>
              </a:lnSpc>
              <a:spcBef>
                <a:spcPct val="10000"/>
              </a:spcBef>
            </a:pPr>
            <a:r>
              <a:rPr lang="en-US" altLang="zh-CN" sz="2000" dirty="0">
                <a:solidFill>
                  <a:srgbClr val="3D49A3"/>
                </a:solidFill>
                <a:latin typeface="Times New Roman" panose="02020603050405020304" pitchFamily="18" charset="0"/>
              </a:rPr>
              <a:t>+0.1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r>
              <a:rPr lang="zh-CN" altLang="en-US" sz="2000" dirty="0">
                <a:solidFill>
                  <a:srgbClr val="3D49A3"/>
                </a:solidFill>
                <a:latin typeface="Times New Roman" panose="02020603050405020304" pitchFamily="18" charset="0"/>
              </a:rPr>
              <a:t>）</a:t>
            </a:r>
            <a:r>
              <a:rPr lang="zh-CN" altLang="en-US" sz="2000" dirty="0">
                <a:solidFill>
                  <a:srgbClr val="66FF66"/>
                </a:solidFill>
                <a:latin typeface="Times New Roman" panose="02020603050405020304" pitchFamily="18" charset="0"/>
              </a:rPr>
              <a:t>        </a:t>
            </a:r>
          </a:p>
        </p:txBody>
      </p:sp>
      <p:sp>
        <p:nvSpPr>
          <p:cNvPr id="7171" name="AutoShape 3"/>
          <p:cNvSpPr>
            <a:spLocks noChangeArrowheads="1"/>
          </p:cNvSpPr>
          <p:nvPr/>
        </p:nvSpPr>
        <p:spPr bwMode="auto">
          <a:xfrm>
            <a:off x="2639616" y="5903168"/>
            <a:ext cx="2673350" cy="910208"/>
          </a:xfrm>
          <a:prstGeom prst="wedgeRoundRectCallout">
            <a:avLst>
              <a:gd name="adj1" fmla="val -12960"/>
              <a:gd name="adj2" fmla="val -107032"/>
              <a:gd name="adj3" fmla="val 16667"/>
            </a:avLst>
          </a:prstGeom>
          <a:solidFill>
            <a:srgbClr val="FFFF00"/>
          </a:solidFill>
          <a:ln w="12700" cap="rnd">
            <a:solidFill>
              <a:schemeClr val="bg2"/>
            </a:solidFill>
            <a:miter lim="800000"/>
            <a:headEnd/>
            <a:tailEnd/>
          </a:ln>
          <a:effectLst/>
          <a:extLst/>
        </p:spPr>
        <p:txBody>
          <a:bodyPr/>
          <a:lstStyle/>
          <a:p>
            <a:pPr algn="ctr" eaLnBrk="0" hangingPunct="0"/>
            <a:r>
              <a:rPr lang="zh-CN" altLang="en-US" sz="2400" dirty="0">
                <a:solidFill>
                  <a:srgbClr val="13131B"/>
                </a:solidFill>
                <a:latin typeface="Times New Roman" panose="02020603050405020304" pitchFamily="18" charset="0"/>
              </a:rPr>
              <a:t>二叉树的</a:t>
            </a:r>
          </a:p>
          <a:p>
            <a:pPr algn="ctr" eaLnBrk="0" hangingPunct="0"/>
            <a:r>
              <a:rPr lang="zh-CN" altLang="en-US" sz="2400" dirty="0">
                <a:solidFill>
                  <a:srgbClr val="13131B"/>
                </a:solidFill>
                <a:latin typeface="Times New Roman" panose="02020603050405020304" pitchFamily="18" charset="0"/>
              </a:rPr>
              <a:t>带权路径长度</a:t>
            </a:r>
            <a:endParaRPr lang="zh-CN" altLang="en-US" sz="2000" dirty="0">
              <a:solidFill>
                <a:srgbClr val="13131B"/>
              </a:solidFill>
              <a:latin typeface="Times New Roman" panose="02020603050405020304" pitchFamily="18" charset="0"/>
            </a:endParaRPr>
          </a:p>
        </p:txBody>
      </p:sp>
      <p:sp>
        <p:nvSpPr>
          <p:cNvPr id="7210" name="Text Box 42"/>
          <p:cNvSpPr txBox="1">
            <a:spLocks noChangeArrowheads="1"/>
          </p:cNvSpPr>
          <p:nvPr/>
        </p:nvSpPr>
        <p:spPr bwMode="auto">
          <a:xfrm>
            <a:off x="1487488" y="1052736"/>
            <a:ext cx="9316143" cy="707886"/>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000" dirty="0" smtClean="0">
                <a:latin typeface="Times New Roman" panose="02020603050405020304" pitchFamily="18" charset="0"/>
              </a:rPr>
              <a:t>设</a:t>
            </a:r>
            <a:r>
              <a:rPr lang="zh-CN" altLang="en-US" sz="2000" dirty="0">
                <a:latin typeface="Times New Roman" panose="02020603050405020304" pitchFamily="18" charset="0"/>
              </a:rPr>
              <a:t>在某一个时刻（</a:t>
            </a:r>
            <a:r>
              <a:rPr lang="en-US" altLang="zh-CN" sz="2000" dirty="0">
                <a:latin typeface="Times New Roman" panose="02020603050405020304" pitchFamily="18" charset="0"/>
              </a:rPr>
              <a:t>0.1ms</a:t>
            </a:r>
            <a:r>
              <a:rPr lang="zh-CN" altLang="en-US" sz="2000" dirty="0">
                <a:latin typeface="Times New Roman" panose="02020603050405020304" pitchFamily="18" charset="0"/>
              </a:rPr>
              <a:t>）游戏中有</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次判断需要同时执行，基于游戏设计或者游戏的日志分析可得到判断分支的分布如下：</a:t>
            </a:r>
            <a:r>
              <a:rPr lang="zh-CN" altLang="en-US" sz="2000" dirty="0">
                <a:solidFill>
                  <a:srgbClr val="FFFFA5"/>
                </a:solidFill>
                <a:latin typeface="Times New Roman" panose="02020603050405020304" pitchFamily="18" charset="0"/>
              </a:rPr>
              <a:t>：</a:t>
            </a:r>
          </a:p>
        </p:txBody>
      </p:sp>
      <p:sp>
        <p:nvSpPr>
          <p:cNvPr id="7211" name="Oval 43"/>
          <p:cNvSpPr>
            <a:spLocks noChangeArrowheads="1"/>
          </p:cNvSpPr>
          <p:nvPr/>
        </p:nvSpPr>
        <p:spPr bwMode="auto">
          <a:xfrm>
            <a:off x="8225648" y="1628800"/>
            <a:ext cx="3558984" cy="1004162"/>
          </a:xfrm>
          <a:prstGeom prst="ellipse">
            <a:avLst/>
          </a:prstGeom>
          <a:gradFill rotWithShape="0">
            <a:gsLst>
              <a:gs pos="0">
                <a:srgbClr val="FFCCFF"/>
              </a:gs>
              <a:gs pos="100000">
                <a:srgbClr val="FFCCFF">
                  <a:gamma/>
                  <a:shade val="73333"/>
                  <a:invGamma/>
                </a:srgbClr>
              </a:gs>
            </a:gsLst>
            <a:lin ang="5400000" scaled="1"/>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spcBef>
                <a:spcPct val="10000"/>
              </a:spcBef>
            </a:pPr>
            <a:r>
              <a:rPr lang="zh-CN" altLang="en-US" sz="1600" dirty="0">
                <a:solidFill>
                  <a:srgbClr val="13131B"/>
                </a:solidFill>
                <a:latin typeface="Times New Roman" panose="02020603050405020304" pitchFamily="18" charset="0"/>
              </a:rPr>
              <a:t>构造以分数的分布比例为权值</a:t>
            </a:r>
          </a:p>
          <a:p>
            <a:pPr algn="ctr">
              <a:lnSpc>
                <a:spcPct val="110000"/>
              </a:lnSpc>
              <a:spcBef>
                <a:spcPct val="10000"/>
              </a:spcBef>
            </a:pPr>
            <a:r>
              <a:rPr lang="zh-CN" altLang="en-US" sz="1600" dirty="0">
                <a:solidFill>
                  <a:srgbClr val="13131B"/>
                </a:solidFill>
                <a:latin typeface="Times New Roman" panose="02020603050405020304" pitchFamily="18" charset="0"/>
              </a:rPr>
              <a:t>的哈夫曼树</a:t>
            </a:r>
            <a:endParaRPr lang="zh-CN" altLang="en-US" sz="2400" dirty="0">
              <a:solidFill>
                <a:srgbClr val="13131B"/>
              </a:solidFill>
              <a:latin typeface="隶书" panose="02010509060101010101" pitchFamily="49" charset="-122"/>
              <a:ea typeface="隶书" panose="02010509060101010101" pitchFamily="49" charset="-122"/>
            </a:endParaRPr>
          </a:p>
        </p:txBody>
      </p:sp>
      <p:sp>
        <p:nvSpPr>
          <p:cNvPr id="75" name="标题 1"/>
          <p:cNvSpPr>
            <a:spLocks noGrp="1"/>
          </p:cNvSpPr>
          <p:nvPr>
            <p:ph type="title"/>
          </p:nvPr>
        </p:nvSpPr>
        <p:spPr>
          <a:xfrm>
            <a:off x="647953" y="-27384"/>
            <a:ext cx="6672183" cy="726383"/>
          </a:xfrm>
        </p:spPr>
        <p:txBody>
          <a:bodyPr>
            <a:normAutofit/>
          </a:bodyPr>
          <a:lstStyle/>
          <a:p>
            <a:r>
              <a:rPr lang="zh-CN" altLang="en-US" sz="4000" dirty="0" smtClean="0"/>
              <a:t>游戏中的判定树</a:t>
            </a:r>
            <a:endParaRPr lang="zh-CN" altLang="en-US" sz="4000" dirty="0"/>
          </a:p>
        </p:txBody>
      </p:sp>
      <p:graphicFrame>
        <p:nvGraphicFramePr>
          <p:cNvPr id="77" name="Object 8"/>
          <p:cNvGraphicFramePr>
            <a:graphicFrameLocks noGrp="1" noChangeAspect="1"/>
          </p:cNvGraphicFramePr>
          <p:nvPr>
            <p:ph idx="1"/>
            <p:extLst/>
          </p:nvPr>
        </p:nvGraphicFramePr>
        <p:xfrm>
          <a:off x="1985963" y="1998663"/>
          <a:ext cx="4752975" cy="638175"/>
        </p:xfrm>
        <a:graphic>
          <a:graphicData uri="http://schemas.openxmlformats.org/presentationml/2006/ole">
            <mc:AlternateContent xmlns:mc="http://schemas.openxmlformats.org/markup-compatibility/2006">
              <mc:Choice xmlns:v="urn:schemas-microsoft-com:vml" Requires="v">
                <p:oleObj spid="_x0000_s209969" name="工作表" r:id="rId3" imgW="4752989" imgH="638243" progId="Excel.Sheet.8">
                  <p:embed/>
                </p:oleObj>
              </mc:Choice>
              <mc:Fallback>
                <p:oleObj name="工作表" r:id="rId3" imgW="4752989" imgH="638243" progId="Excel.Sheet.8">
                  <p:embed/>
                  <p:pic>
                    <p:nvPicPr>
                      <p:cNvPr id="0" name=""/>
                      <p:cNvPicPr>
                        <a:picLocks noChangeAspect="1" noChangeArrowheads="1"/>
                      </p:cNvPicPr>
                      <p:nvPr/>
                    </p:nvPicPr>
                    <p:blipFill>
                      <a:blip r:embed="rId4"/>
                      <a:srcRect/>
                      <a:stretch>
                        <a:fillRect/>
                      </a:stretch>
                    </p:blipFill>
                    <p:spPr bwMode="auto">
                      <a:xfrm>
                        <a:off x="1985963" y="1998663"/>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 name="图片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1560" y="2750756"/>
            <a:ext cx="2741024" cy="1758364"/>
          </a:xfrm>
          <a:prstGeom prst="rect">
            <a:avLst/>
          </a:prstGeom>
        </p:spPr>
      </p:pic>
      <p:grpSp>
        <p:nvGrpSpPr>
          <p:cNvPr id="92" name="Group 31"/>
          <p:cNvGrpSpPr>
            <a:grpSpLocks/>
          </p:cNvGrpSpPr>
          <p:nvPr/>
        </p:nvGrpSpPr>
        <p:grpSpPr bwMode="auto">
          <a:xfrm>
            <a:off x="6072448" y="4006120"/>
            <a:ext cx="3839976" cy="2519224"/>
            <a:chOff x="1556" y="1933"/>
            <a:chExt cx="2744" cy="1777"/>
          </a:xfrm>
        </p:grpSpPr>
        <p:grpSp>
          <p:nvGrpSpPr>
            <p:cNvPr id="94" name="Group 3"/>
            <p:cNvGrpSpPr>
              <a:grpSpLocks/>
            </p:cNvGrpSpPr>
            <p:nvPr/>
          </p:nvGrpSpPr>
          <p:grpSpPr bwMode="auto">
            <a:xfrm>
              <a:off x="1556" y="1933"/>
              <a:ext cx="2296" cy="1777"/>
              <a:chOff x="3007" y="2016"/>
              <a:chExt cx="2296" cy="1777"/>
            </a:xfrm>
          </p:grpSpPr>
          <p:sp>
            <p:nvSpPr>
              <p:cNvPr id="96"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7"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8"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9"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0"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1"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2"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3"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4"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5"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6"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7"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8"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9"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1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11"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95"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12" name="矩形 111"/>
          <p:cNvSpPr/>
          <p:nvPr/>
        </p:nvSpPr>
        <p:spPr>
          <a:xfrm>
            <a:off x="6347728" y="503139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113" name="矩形 112"/>
          <p:cNvSpPr/>
          <p:nvPr/>
        </p:nvSpPr>
        <p:spPr>
          <a:xfrm>
            <a:off x="6248620" y="4531864"/>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114" name="矩形 113"/>
          <p:cNvSpPr/>
          <p:nvPr/>
        </p:nvSpPr>
        <p:spPr>
          <a:xfrm>
            <a:off x="6700600" y="553864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115" name="矩形 114"/>
          <p:cNvSpPr/>
          <p:nvPr/>
        </p:nvSpPr>
        <p:spPr>
          <a:xfrm>
            <a:off x="7473524" y="6080938"/>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116" name="矩形 115"/>
          <p:cNvSpPr/>
          <p:nvPr/>
        </p:nvSpPr>
        <p:spPr>
          <a:xfrm>
            <a:off x="8132893" y="549498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117" name="矩形 116"/>
          <p:cNvSpPr/>
          <p:nvPr/>
        </p:nvSpPr>
        <p:spPr>
          <a:xfrm>
            <a:off x="7736675" y="501161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118" name="矩形 117"/>
          <p:cNvSpPr/>
          <p:nvPr/>
        </p:nvSpPr>
        <p:spPr>
          <a:xfrm>
            <a:off x="7358637" y="4452244"/>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119" name="矩形 118"/>
          <p:cNvSpPr/>
          <p:nvPr/>
        </p:nvSpPr>
        <p:spPr>
          <a:xfrm>
            <a:off x="6807238" y="3933857"/>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120" name="矩形 119"/>
          <p:cNvSpPr/>
          <p:nvPr/>
        </p:nvSpPr>
        <p:spPr>
          <a:xfrm>
            <a:off x="8702586" y="6045043"/>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3548515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dissolve">
                                      <p:cBhvr>
                                        <p:cTn id="12" dur="500"/>
                                        <p:tgtEl>
                                          <p:spTgt spid="7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211"/>
                                        </p:tgtEl>
                                        <p:attrNameLst>
                                          <p:attrName>style.visibility</p:attrName>
                                        </p:attrNameLst>
                                      </p:cBhvr>
                                      <p:to>
                                        <p:strVal val="visible"/>
                                      </p:to>
                                    </p:set>
                                    <p:anim calcmode="lin" valueType="num">
                                      <p:cBhvr>
                                        <p:cTn id="17" dur="500" fill="hold"/>
                                        <p:tgtEl>
                                          <p:spTgt spid="7211"/>
                                        </p:tgtEl>
                                        <p:attrNameLst>
                                          <p:attrName>ppt_w</p:attrName>
                                        </p:attrNameLst>
                                      </p:cBhvr>
                                      <p:tavLst>
                                        <p:tav tm="0">
                                          <p:val>
                                            <p:fltVal val="0"/>
                                          </p:val>
                                        </p:tav>
                                        <p:tav tm="100000">
                                          <p:val>
                                            <p:strVal val="#ppt_w"/>
                                          </p:val>
                                        </p:tav>
                                      </p:tavLst>
                                    </p:anim>
                                    <p:anim calcmode="lin" valueType="num">
                                      <p:cBhvr>
                                        <p:cTn id="18" dur="500" fill="hold"/>
                                        <p:tgtEl>
                                          <p:spTgt spid="72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anim calcmode="lin" valueType="num">
                                      <p:cBhvr>
                                        <p:cTn id="24" dur="1000" fill="hold"/>
                                        <p:tgtEl>
                                          <p:spTgt spid="76"/>
                                        </p:tgtEl>
                                        <p:attrNameLst>
                                          <p:attrName>ppt_x</p:attrName>
                                        </p:attrNameLst>
                                      </p:cBhvr>
                                      <p:tavLst>
                                        <p:tav tm="0">
                                          <p:val>
                                            <p:strVal val="#ppt_x"/>
                                          </p:val>
                                        </p:tav>
                                        <p:tav tm="100000">
                                          <p:val>
                                            <p:strVal val="#ppt_x"/>
                                          </p:val>
                                        </p:tav>
                                      </p:tavLst>
                                    </p:anim>
                                    <p:anim calcmode="lin" valueType="num">
                                      <p:cBhvr>
                                        <p:cTn id="2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animBg="1" autoUpdateAnimBg="0"/>
      <p:bldP spid="7211" grpId="0" animBg="1"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3" name="Object 5"/>
          <p:cNvGraphicFramePr>
            <a:graphicFrameLocks noChangeAspect="1"/>
          </p:cNvGraphicFramePr>
          <p:nvPr>
            <p:extLst>
              <p:ext uri="{D42A27DB-BD31-4B8C-83A1-F6EECF244321}">
                <p14:modId xmlns:p14="http://schemas.microsoft.com/office/powerpoint/2010/main" val="2629625510"/>
              </p:ext>
            </p:extLst>
          </p:nvPr>
        </p:nvGraphicFramePr>
        <p:xfrm>
          <a:off x="1856756" y="2420938"/>
          <a:ext cx="3159125" cy="2455862"/>
        </p:xfrm>
        <a:graphic>
          <a:graphicData uri="http://schemas.openxmlformats.org/presentationml/2006/ole">
            <mc:AlternateContent xmlns:mc="http://schemas.openxmlformats.org/markup-compatibility/2006">
              <mc:Choice xmlns:v="urn:schemas-microsoft-com:vml" Requires="v">
                <p:oleObj spid="_x0000_s211040" name="Visio" r:id="rId3" imgW="3829134" imgH="2543130" progId="Visio.Drawing.11">
                  <p:embed/>
                </p:oleObj>
              </mc:Choice>
              <mc:Fallback>
                <p:oleObj name="Visio" r:id="rId3" imgW="3829134" imgH="2543130" progId="Visio.Drawing.11">
                  <p:embed/>
                  <p:pic>
                    <p:nvPicPr>
                      <p:cNvPr id="0" name=""/>
                      <p:cNvPicPr>
                        <a:picLocks noChangeAspect="1" noChangeArrowheads="1"/>
                      </p:cNvPicPr>
                      <p:nvPr/>
                    </p:nvPicPr>
                    <p:blipFill>
                      <a:blip r:embed="rId4"/>
                      <a:srcRect/>
                      <a:stretch>
                        <a:fillRect/>
                      </a:stretch>
                    </p:blipFill>
                    <p:spPr bwMode="auto">
                      <a:xfrm>
                        <a:off x="1856756" y="2420938"/>
                        <a:ext cx="31591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479102" y="44624"/>
            <a:ext cx="7201074" cy="687611"/>
          </a:xfrm>
        </p:spPr>
        <p:txBody>
          <a:bodyPr>
            <a:normAutofit fontScale="90000"/>
          </a:bodyPr>
          <a:lstStyle/>
          <a:p>
            <a:r>
              <a:rPr lang="zh-CN" altLang="en-US" dirty="0" smtClean="0"/>
              <a:t>如何使判断执行的最快？</a:t>
            </a:r>
            <a:endParaRPr lang="zh-CN" altLang="en-US" dirty="0"/>
          </a:p>
        </p:txBody>
      </p:sp>
      <p:graphicFrame>
        <p:nvGraphicFramePr>
          <p:cNvPr id="380936" name="Object 8"/>
          <p:cNvGraphicFramePr>
            <a:graphicFrameLocks noGrp="1" noChangeAspect="1"/>
          </p:cNvGraphicFramePr>
          <p:nvPr>
            <p:ph idx="1"/>
            <p:extLst/>
          </p:nvPr>
        </p:nvGraphicFramePr>
        <p:xfrm>
          <a:off x="3863975" y="1412875"/>
          <a:ext cx="4752975" cy="638175"/>
        </p:xfrm>
        <a:graphic>
          <a:graphicData uri="http://schemas.openxmlformats.org/presentationml/2006/ole">
            <mc:AlternateContent xmlns:mc="http://schemas.openxmlformats.org/markup-compatibility/2006">
              <mc:Choice xmlns:v="urn:schemas-microsoft-com:vml" Requires="v">
                <p:oleObj spid="_x0000_s211041" name="工作表" r:id="rId5" imgW="4752989" imgH="638243" progId="Excel.Sheet.8">
                  <p:embed/>
                </p:oleObj>
              </mc:Choice>
              <mc:Fallback>
                <p:oleObj name="工作表" r:id="rId5" imgW="4752989" imgH="638243" progId="Excel.Sheet.8">
                  <p:embed/>
                  <p:pic>
                    <p:nvPicPr>
                      <p:cNvPr id="0" name=""/>
                      <p:cNvPicPr>
                        <a:picLocks noChangeAspect="1" noChangeArrowheads="1"/>
                      </p:cNvPicPr>
                      <p:nvPr/>
                    </p:nvPicPr>
                    <p:blipFill>
                      <a:blip r:embed="rId6"/>
                      <a:srcRect/>
                      <a:stretch>
                        <a:fillRect/>
                      </a:stretch>
                    </p:blipFill>
                    <p:spPr bwMode="auto">
                      <a:xfrm>
                        <a:off x="3863975" y="1412875"/>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938" name="Text Box 10"/>
          <p:cNvSpPr txBox="1">
            <a:spLocks noChangeArrowheads="1"/>
          </p:cNvSpPr>
          <p:nvPr/>
        </p:nvSpPr>
        <p:spPr bwMode="auto">
          <a:xfrm>
            <a:off x="1774826" y="5373689"/>
            <a:ext cx="52562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dirty="0"/>
              <a:t>WPL=500*1+1500*2+4000*3</a:t>
            </a:r>
          </a:p>
          <a:p>
            <a:pPr>
              <a:spcBef>
                <a:spcPct val="50000"/>
              </a:spcBef>
            </a:pPr>
            <a:r>
              <a:rPr lang="en-US" altLang="zh-CN" sz="1800" dirty="0"/>
              <a:t>         +3000*4+1000*4</a:t>
            </a:r>
          </a:p>
          <a:p>
            <a:pPr>
              <a:spcBef>
                <a:spcPct val="50000"/>
              </a:spcBef>
            </a:pPr>
            <a:r>
              <a:rPr lang="en-US" altLang="zh-CN" sz="1800" dirty="0"/>
              <a:t>      =31500</a:t>
            </a:r>
          </a:p>
        </p:txBody>
      </p:sp>
      <p:grpSp>
        <p:nvGrpSpPr>
          <p:cNvPr id="381002" name="Group 74"/>
          <p:cNvGrpSpPr>
            <a:grpSpLocks/>
          </p:cNvGrpSpPr>
          <p:nvPr/>
        </p:nvGrpSpPr>
        <p:grpSpPr bwMode="auto">
          <a:xfrm>
            <a:off x="5951539" y="2784477"/>
            <a:ext cx="4529137" cy="2030413"/>
            <a:chOff x="2789" y="1933"/>
            <a:chExt cx="2853" cy="1279"/>
          </a:xfrm>
        </p:grpSpPr>
        <p:sp>
          <p:nvSpPr>
            <p:cNvPr id="380940" name="Freeform 12"/>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1" name="Freeform 13"/>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6000"/>
            </a:p>
          </p:txBody>
        </p:sp>
        <p:sp>
          <p:nvSpPr>
            <p:cNvPr id="380943" name="Rectangle 15"/>
            <p:cNvSpPr>
              <a:spLocks noChangeArrowheads="1"/>
            </p:cNvSpPr>
            <p:nvPr/>
          </p:nvSpPr>
          <p:spPr bwMode="auto">
            <a:xfrm>
              <a:off x="4331" y="193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44" name="Rectangle 16"/>
            <p:cNvSpPr>
              <a:spLocks noChangeArrowheads="1"/>
            </p:cNvSpPr>
            <p:nvPr/>
          </p:nvSpPr>
          <p:spPr bwMode="auto">
            <a:xfrm>
              <a:off x="4468" y="1939"/>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45" name="Rectangle 17"/>
            <p:cNvSpPr>
              <a:spLocks noChangeArrowheads="1"/>
            </p:cNvSpPr>
            <p:nvPr/>
          </p:nvSpPr>
          <p:spPr bwMode="auto">
            <a:xfrm>
              <a:off x="4604" y="193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80</a:t>
              </a:r>
              <a:endParaRPr lang="en-US" altLang="zh-CN" sz="2400" dirty="0"/>
            </a:p>
          </p:txBody>
        </p:sp>
        <p:sp>
          <p:nvSpPr>
            <p:cNvPr id="380946" name="Freeform 18"/>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7" name="Freeform 19"/>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49" name="Rectangle 21"/>
            <p:cNvSpPr>
              <a:spLocks noChangeArrowheads="1"/>
            </p:cNvSpPr>
            <p:nvPr/>
          </p:nvSpPr>
          <p:spPr bwMode="auto">
            <a:xfrm>
              <a:off x="3606" y="229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50" name="Rectangle 22"/>
            <p:cNvSpPr>
              <a:spLocks noChangeArrowheads="1"/>
            </p:cNvSpPr>
            <p:nvPr/>
          </p:nvSpPr>
          <p:spPr bwMode="auto">
            <a:xfrm>
              <a:off x="3742" y="2324"/>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51" name="Rectangle 23"/>
            <p:cNvSpPr>
              <a:spLocks noChangeArrowheads="1"/>
            </p:cNvSpPr>
            <p:nvPr/>
          </p:nvSpPr>
          <p:spPr bwMode="auto">
            <a:xfrm>
              <a:off x="3878" y="2312"/>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dirty="0">
                  <a:solidFill>
                    <a:srgbClr val="000000"/>
                  </a:solidFill>
                  <a:latin typeface="Times New Roman" panose="02020603050405020304" pitchFamily="18" charset="0"/>
                </a:rPr>
                <a:t>70</a:t>
              </a:r>
              <a:endParaRPr lang="en-US" altLang="zh-CN" sz="2400" dirty="0"/>
            </a:p>
          </p:txBody>
        </p:sp>
        <p:sp>
          <p:nvSpPr>
            <p:cNvPr id="380952" name="Freeform 24"/>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3" name="Freeform 25"/>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54" name="Rectangle 26"/>
            <p:cNvSpPr>
              <a:spLocks noChangeArrowheads="1"/>
            </p:cNvSpPr>
            <p:nvPr/>
          </p:nvSpPr>
          <p:spPr bwMode="auto">
            <a:xfrm>
              <a:off x="3151" y="265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a</a:t>
              </a:r>
              <a:endParaRPr lang="en-US" altLang="zh-CN" sz="2400"/>
            </a:p>
          </p:txBody>
        </p:sp>
        <p:sp>
          <p:nvSpPr>
            <p:cNvPr id="380955" name="Rectangle 27"/>
            <p:cNvSpPr>
              <a:spLocks noChangeArrowheads="1"/>
            </p:cNvSpPr>
            <p:nvPr/>
          </p:nvSpPr>
          <p:spPr bwMode="auto">
            <a:xfrm>
              <a:off x="3236" y="265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56" name="Rectangle 28"/>
            <p:cNvSpPr>
              <a:spLocks noChangeArrowheads="1"/>
            </p:cNvSpPr>
            <p:nvPr/>
          </p:nvSpPr>
          <p:spPr bwMode="auto">
            <a:xfrm>
              <a:off x="3334" y="265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60</a:t>
              </a:r>
              <a:endParaRPr lang="en-US" altLang="zh-CN" sz="2400" dirty="0"/>
            </a:p>
          </p:txBody>
        </p:sp>
        <p:sp>
          <p:nvSpPr>
            <p:cNvPr id="380957" name="Freeform 29"/>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8" name="Freeform 30"/>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0" name="Rectangle 32"/>
            <p:cNvSpPr>
              <a:spLocks noChangeArrowheads="1"/>
            </p:cNvSpPr>
            <p:nvPr/>
          </p:nvSpPr>
          <p:spPr bwMode="auto">
            <a:xfrm>
              <a:off x="4876" y="233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61" name="Rectangle 33"/>
            <p:cNvSpPr>
              <a:spLocks noChangeArrowheads="1"/>
            </p:cNvSpPr>
            <p:nvPr/>
          </p:nvSpPr>
          <p:spPr bwMode="auto">
            <a:xfrm>
              <a:off x="5002" y="2328"/>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62" name="Rectangle 34"/>
            <p:cNvSpPr>
              <a:spLocks noChangeArrowheads="1"/>
            </p:cNvSpPr>
            <p:nvPr/>
          </p:nvSpPr>
          <p:spPr bwMode="auto">
            <a:xfrm>
              <a:off x="5181" y="232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90</a:t>
              </a:r>
              <a:endParaRPr lang="en-US" altLang="zh-CN" sz="2400" dirty="0"/>
            </a:p>
          </p:txBody>
        </p:sp>
        <p:sp>
          <p:nvSpPr>
            <p:cNvPr id="380963" name="Rectangle 35"/>
            <p:cNvSpPr>
              <a:spLocks noChangeArrowheads="1"/>
            </p:cNvSpPr>
            <p:nvPr/>
          </p:nvSpPr>
          <p:spPr bwMode="auto">
            <a:xfrm>
              <a:off x="2789"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64" name="Rectangle 36"/>
            <p:cNvSpPr>
              <a:spLocks noChangeArrowheads="1"/>
            </p:cNvSpPr>
            <p:nvPr/>
          </p:nvSpPr>
          <p:spPr bwMode="auto">
            <a:xfrm>
              <a:off x="2789"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5" name="Rectangle 37"/>
            <p:cNvSpPr>
              <a:spLocks noChangeArrowheads="1"/>
            </p:cNvSpPr>
            <p:nvPr/>
          </p:nvSpPr>
          <p:spPr bwMode="auto">
            <a:xfrm>
              <a:off x="2818" y="3038"/>
              <a:ext cx="4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不及格</a:t>
              </a:r>
              <a:endParaRPr lang="zh-CN" altLang="en-US" sz="2400"/>
            </a:p>
          </p:txBody>
        </p:sp>
        <p:sp>
          <p:nvSpPr>
            <p:cNvPr id="380966" name="Line 38"/>
            <p:cNvSpPr>
              <a:spLocks noChangeShapeType="1"/>
            </p:cNvSpPr>
            <p:nvPr/>
          </p:nvSpPr>
          <p:spPr bwMode="auto">
            <a:xfrm flipH="1">
              <a:off x="3969" y="2091"/>
              <a:ext cx="216" cy="2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7" name="Line 39"/>
            <p:cNvSpPr>
              <a:spLocks noChangeShapeType="1"/>
            </p:cNvSpPr>
            <p:nvPr/>
          </p:nvSpPr>
          <p:spPr bwMode="auto">
            <a:xfrm>
              <a:off x="4876" y="2113"/>
              <a:ext cx="233" cy="23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8" name="Line 40"/>
            <p:cNvSpPr>
              <a:spLocks noChangeShapeType="1"/>
            </p:cNvSpPr>
            <p:nvPr/>
          </p:nvSpPr>
          <p:spPr bwMode="auto">
            <a:xfrm>
              <a:off x="5239" y="2523"/>
              <a:ext cx="100"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9" name="Line 41"/>
            <p:cNvSpPr>
              <a:spLocks noChangeShapeType="1"/>
            </p:cNvSpPr>
            <p:nvPr/>
          </p:nvSpPr>
          <p:spPr bwMode="auto">
            <a:xfrm>
              <a:off x="3937" y="2515"/>
              <a:ext cx="202"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70" name="Rectangle 42"/>
            <p:cNvSpPr>
              <a:spLocks noChangeArrowheads="1"/>
            </p:cNvSpPr>
            <p:nvPr/>
          </p:nvSpPr>
          <p:spPr bwMode="auto">
            <a:xfrm>
              <a:off x="4704" y="2688"/>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1" name="Rectangle 43"/>
            <p:cNvSpPr>
              <a:spLocks noChangeArrowheads="1"/>
            </p:cNvSpPr>
            <p:nvPr/>
          </p:nvSpPr>
          <p:spPr bwMode="auto">
            <a:xfrm>
              <a:off x="4704" y="2688"/>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2" name="Rectangle 44"/>
            <p:cNvSpPr>
              <a:spLocks noChangeArrowheads="1"/>
            </p:cNvSpPr>
            <p:nvPr/>
          </p:nvSpPr>
          <p:spPr bwMode="auto">
            <a:xfrm>
              <a:off x="4798" y="2702"/>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良好</a:t>
              </a:r>
              <a:endParaRPr lang="zh-CN" altLang="en-US" sz="2400"/>
            </a:p>
          </p:txBody>
        </p:sp>
        <p:sp>
          <p:nvSpPr>
            <p:cNvPr id="380976" name="Rectangle 48"/>
            <p:cNvSpPr>
              <a:spLocks noChangeArrowheads="1"/>
            </p:cNvSpPr>
            <p:nvPr/>
          </p:nvSpPr>
          <p:spPr bwMode="auto">
            <a:xfrm>
              <a:off x="3494"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7" name="Rectangle 49"/>
            <p:cNvSpPr>
              <a:spLocks noChangeArrowheads="1"/>
            </p:cNvSpPr>
            <p:nvPr/>
          </p:nvSpPr>
          <p:spPr bwMode="auto">
            <a:xfrm>
              <a:off x="3494"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8" name="Rectangle 50"/>
            <p:cNvSpPr>
              <a:spLocks noChangeArrowheads="1"/>
            </p:cNvSpPr>
            <p:nvPr/>
          </p:nvSpPr>
          <p:spPr bwMode="auto">
            <a:xfrm>
              <a:off x="3587" y="3038"/>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及格</a:t>
              </a:r>
              <a:endParaRPr lang="zh-CN" altLang="en-US" sz="2400"/>
            </a:p>
          </p:txBody>
        </p:sp>
        <p:sp>
          <p:nvSpPr>
            <p:cNvPr id="380979" name="Rectangle 51"/>
            <p:cNvSpPr>
              <a:spLocks noChangeArrowheads="1"/>
            </p:cNvSpPr>
            <p:nvPr/>
          </p:nvSpPr>
          <p:spPr bwMode="auto">
            <a:xfrm>
              <a:off x="4014" y="2704"/>
              <a:ext cx="443" cy="170"/>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80" name="Rectangle 52"/>
            <p:cNvSpPr>
              <a:spLocks noChangeArrowheads="1"/>
            </p:cNvSpPr>
            <p:nvPr/>
          </p:nvSpPr>
          <p:spPr bwMode="auto">
            <a:xfrm>
              <a:off x="4014" y="2704"/>
              <a:ext cx="443" cy="1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a:p>
          </p:txBody>
        </p:sp>
        <p:sp>
          <p:nvSpPr>
            <p:cNvPr id="380982" name="Line 54"/>
            <p:cNvSpPr>
              <a:spLocks noChangeShapeType="1"/>
            </p:cNvSpPr>
            <p:nvPr/>
          </p:nvSpPr>
          <p:spPr bwMode="auto">
            <a:xfrm>
              <a:off x="3459" y="2834"/>
              <a:ext cx="19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3" name="Line 55"/>
            <p:cNvSpPr>
              <a:spLocks noChangeShapeType="1"/>
            </p:cNvSpPr>
            <p:nvPr/>
          </p:nvSpPr>
          <p:spPr bwMode="auto">
            <a:xfrm flipH="1">
              <a:off x="4876" y="2523"/>
              <a:ext cx="217"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4" name="Line 56"/>
            <p:cNvSpPr>
              <a:spLocks noChangeShapeType="1"/>
            </p:cNvSpPr>
            <p:nvPr/>
          </p:nvSpPr>
          <p:spPr bwMode="auto">
            <a:xfrm flipH="1">
              <a:off x="3373" y="2515"/>
              <a:ext cx="243"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5" name="Line 57"/>
            <p:cNvSpPr>
              <a:spLocks noChangeShapeType="1"/>
            </p:cNvSpPr>
            <p:nvPr/>
          </p:nvSpPr>
          <p:spPr bwMode="auto">
            <a:xfrm flipH="1">
              <a:off x="3010" y="2834"/>
              <a:ext cx="18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6" name="Rectangle 58"/>
            <p:cNvSpPr>
              <a:spLocks noChangeArrowheads="1"/>
            </p:cNvSpPr>
            <p:nvPr/>
          </p:nvSpPr>
          <p:spPr bwMode="auto">
            <a:xfrm>
              <a:off x="39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Y</a:t>
              </a:r>
              <a:endParaRPr lang="en-US" altLang="zh-CN" sz="2400" dirty="0"/>
            </a:p>
          </p:txBody>
        </p:sp>
        <p:sp>
          <p:nvSpPr>
            <p:cNvPr id="380987" name="Rectangle 59"/>
            <p:cNvSpPr>
              <a:spLocks noChangeArrowheads="1"/>
            </p:cNvSpPr>
            <p:nvPr/>
          </p:nvSpPr>
          <p:spPr bwMode="auto">
            <a:xfrm>
              <a:off x="3004"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88" name="Rectangle 60"/>
            <p:cNvSpPr>
              <a:spLocks noChangeArrowheads="1"/>
            </p:cNvSpPr>
            <p:nvPr/>
          </p:nvSpPr>
          <p:spPr bwMode="auto">
            <a:xfrm>
              <a:off x="4113" y="2517"/>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89" name="Rectangle 61"/>
            <p:cNvSpPr>
              <a:spLocks noChangeArrowheads="1"/>
            </p:cNvSpPr>
            <p:nvPr/>
          </p:nvSpPr>
          <p:spPr bwMode="auto">
            <a:xfrm>
              <a:off x="4830" y="250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0" name="Rectangle 62"/>
            <p:cNvSpPr>
              <a:spLocks noChangeArrowheads="1"/>
            </p:cNvSpPr>
            <p:nvPr/>
          </p:nvSpPr>
          <p:spPr bwMode="auto">
            <a:xfrm>
              <a:off x="50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N</a:t>
              </a:r>
              <a:endParaRPr lang="en-US" altLang="zh-CN" sz="2400" dirty="0"/>
            </a:p>
          </p:txBody>
        </p:sp>
        <p:sp>
          <p:nvSpPr>
            <p:cNvPr id="380991" name="Rectangle 63"/>
            <p:cNvSpPr>
              <a:spLocks noChangeArrowheads="1"/>
            </p:cNvSpPr>
            <p:nvPr/>
          </p:nvSpPr>
          <p:spPr bwMode="auto">
            <a:xfrm>
              <a:off x="3588"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2" name="Rectangle 64"/>
            <p:cNvSpPr>
              <a:spLocks noChangeArrowheads="1"/>
            </p:cNvSpPr>
            <p:nvPr/>
          </p:nvSpPr>
          <p:spPr bwMode="auto">
            <a:xfrm>
              <a:off x="3387" y="247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3" name="Rectangle 65"/>
            <p:cNvSpPr>
              <a:spLocks noChangeArrowheads="1"/>
            </p:cNvSpPr>
            <p:nvPr/>
          </p:nvSpPr>
          <p:spPr bwMode="auto">
            <a:xfrm>
              <a:off x="5329" y="250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8" name="Rectangle 70"/>
            <p:cNvSpPr>
              <a:spLocks noChangeArrowheads="1"/>
            </p:cNvSpPr>
            <p:nvPr/>
          </p:nvSpPr>
          <p:spPr bwMode="auto">
            <a:xfrm>
              <a:off x="5199" y="2692"/>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99" name="Rectangle 71"/>
            <p:cNvSpPr>
              <a:spLocks noChangeArrowheads="1"/>
            </p:cNvSpPr>
            <p:nvPr/>
          </p:nvSpPr>
          <p:spPr bwMode="auto">
            <a:xfrm>
              <a:off x="5199" y="2694"/>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000" name="Rectangle 72"/>
            <p:cNvSpPr>
              <a:spLocks noChangeArrowheads="1"/>
            </p:cNvSpPr>
            <p:nvPr/>
          </p:nvSpPr>
          <p:spPr bwMode="auto">
            <a:xfrm>
              <a:off x="5290" y="2683"/>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优秀</a:t>
              </a:r>
              <a:endParaRPr lang="zh-CN" altLang="en-US" sz="2400"/>
            </a:p>
          </p:txBody>
        </p:sp>
      </p:grpSp>
      <p:sp>
        <p:nvSpPr>
          <p:cNvPr id="381001" name="Text Box 73"/>
          <p:cNvSpPr txBox="1">
            <a:spLocks noChangeArrowheads="1"/>
          </p:cNvSpPr>
          <p:nvPr/>
        </p:nvSpPr>
        <p:spPr bwMode="auto">
          <a:xfrm>
            <a:off x="6600826" y="5338763"/>
            <a:ext cx="3527425"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1800" dirty="0"/>
              <a:t>WPL=500*3+1500*3+4000          *2+3000*2+1000*2</a:t>
            </a:r>
          </a:p>
          <a:p>
            <a:pPr>
              <a:lnSpc>
                <a:spcPct val="125000"/>
              </a:lnSpc>
              <a:spcBef>
                <a:spcPct val="50000"/>
              </a:spcBef>
            </a:pPr>
            <a:r>
              <a:rPr lang="en-US" altLang="zh-CN" sz="1800" dirty="0"/>
              <a:t>=22000</a:t>
            </a:r>
          </a:p>
        </p:txBody>
      </p:sp>
      <p:sp>
        <p:nvSpPr>
          <p:cNvPr id="381003" name="Text Box 75"/>
          <p:cNvSpPr txBox="1">
            <a:spLocks noChangeArrowheads="1"/>
          </p:cNvSpPr>
          <p:nvPr/>
        </p:nvSpPr>
        <p:spPr bwMode="auto">
          <a:xfrm>
            <a:off x="5159376" y="4724401"/>
            <a:ext cx="48244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3600"/>
          </a:p>
        </p:txBody>
      </p:sp>
      <p:sp>
        <p:nvSpPr>
          <p:cNvPr id="63" name="Text Box 17"/>
          <p:cNvSpPr txBox="1">
            <a:spLocks noChangeArrowheads="1"/>
          </p:cNvSpPr>
          <p:nvPr/>
        </p:nvSpPr>
        <p:spPr bwMode="auto">
          <a:xfrm>
            <a:off x="1631505" y="299793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
        <p:nvSpPr>
          <p:cNvPr id="64" name="Text Box 17"/>
          <p:cNvSpPr txBox="1">
            <a:spLocks noChangeArrowheads="1"/>
          </p:cNvSpPr>
          <p:nvPr/>
        </p:nvSpPr>
        <p:spPr bwMode="auto">
          <a:xfrm>
            <a:off x="2038148" y="3522219"/>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65" name="Text Box 17"/>
          <p:cNvSpPr txBox="1">
            <a:spLocks noChangeArrowheads="1"/>
          </p:cNvSpPr>
          <p:nvPr/>
        </p:nvSpPr>
        <p:spPr bwMode="auto">
          <a:xfrm>
            <a:off x="2423593" y="4005064"/>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66" name="Text Box 17"/>
          <p:cNvSpPr txBox="1">
            <a:spLocks noChangeArrowheads="1"/>
          </p:cNvSpPr>
          <p:nvPr/>
        </p:nvSpPr>
        <p:spPr bwMode="auto">
          <a:xfrm>
            <a:off x="2780465" y="4571836"/>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67" name="Text Box 17"/>
          <p:cNvSpPr txBox="1">
            <a:spLocks noChangeArrowheads="1"/>
          </p:cNvSpPr>
          <p:nvPr/>
        </p:nvSpPr>
        <p:spPr bwMode="auto">
          <a:xfrm>
            <a:off x="4018001" y="457108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8" name="Text Box 17"/>
          <p:cNvSpPr txBox="1">
            <a:spLocks noChangeArrowheads="1"/>
          </p:cNvSpPr>
          <p:nvPr/>
        </p:nvSpPr>
        <p:spPr bwMode="auto">
          <a:xfrm>
            <a:off x="9758363" y="395446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9" name="Text Box 17"/>
          <p:cNvSpPr txBox="1">
            <a:spLocks noChangeArrowheads="1"/>
          </p:cNvSpPr>
          <p:nvPr/>
        </p:nvSpPr>
        <p:spPr bwMode="auto">
          <a:xfrm>
            <a:off x="8854502" y="3940739"/>
            <a:ext cx="839345"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70" name="Text Box 17"/>
          <p:cNvSpPr txBox="1">
            <a:spLocks noChangeArrowheads="1"/>
          </p:cNvSpPr>
          <p:nvPr/>
        </p:nvSpPr>
        <p:spPr bwMode="auto">
          <a:xfrm>
            <a:off x="7604786" y="395412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71" name="Text Box 17"/>
          <p:cNvSpPr txBox="1">
            <a:spLocks noChangeArrowheads="1"/>
          </p:cNvSpPr>
          <p:nvPr/>
        </p:nvSpPr>
        <p:spPr bwMode="auto">
          <a:xfrm>
            <a:off x="6935379"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72" name="Text Box 17"/>
          <p:cNvSpPr txBox="1">
            <a:spLocks noChangeArrowheads="1"/>
          </p:cNvSpPr>
          <p:nvPr/>
        </p:nvSpPr>
        <p:spPr bwMode="auto">
          <a:xfrm>
            <a:off x="5706506"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Tree>
    <p:extLst>
      <p:ext uri="{BB962C8B-B14F-4D97-AF65-F5344CB8AC3E}">
        <p14:creationId xmlns:p14="http://schemas.microsoft.com/office/powerpoint/2010/main" val="37584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0938"/>
                                        </p:tgtEl>
                                        <p:attrNameLst>
                                          <p:attrName>style.visibility</p:attrName>
                                        </p:attrNameLst>
                                      </p:cBhvr>
                                      <p:to>
                                        <p:strVal val="visible"/>
                                      </p:to>
                                    </p:set>
                                    <p:anim calcmode="lin" valueType="num">
                                      <p:cBhvr additive="base">
                                        <p:cTn id="7" dur="500" fill="hold"/>
                                        <p:tgtEl>
                                          <p:spTgt spid="380938"/>
                                        </p:tgtEl>
                                        <p:attrNameLst>
                                          <p:attrName>ppt_x</p:attrName>
                                        </p:attrNameLst>
                                      </p:cBhvr>
                                      <p:tavLst>
                                        <p:tav tm="0">
                                          <p:val>
                                            <p:strVal val="#ppt_x"/>
                                          </p:val>
                                        </p:tav>
                                        <p:tav tm="100000">
                                          <p:val>
                                            <p:strVal val="#ppt_x"/>
                                          </p:val>
                                        </p:tav>
                                      </p:tavLst>
                                    </p:anim>
                                    <p:anim calcmode="lin" valueType="num">
                                      <p:cBhvr additive="base">
                                        <p:cTn id="8" dur="500" fill="hold"/>
                                        <p:tgtEl>
                                          <p:spTgt spid="3809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81001"/>
                                        </p:tgtEl>
                                        <p:attrNameLst>
                                          <p:attrName>style.visibility</p:attrName>
                                        </p:attrNameLst>
                                      </p:cBhvr>
                                      <p:to>
                                        <p:strVal val="visible"/>
                                      </p:to>
                                    </p:set>
                                    <p:animEffect transition="in" filter="box(in)">
                                      <p:cBhvr>
                                        <p:cTn id="13" dur="500"/>
                                        <p:tgtEl>
                                          <p:spTgt spid="38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8" grpId="0"/>
      <p:bldP spid="381001"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p:cNvSpPr>
            <a:spLocks noGrp="1"/>
          </p:cNvSpPr>
          <p:nvPr>
            <p:ph type="title"/>
          </p:nvPr>
        </p:nvSpPr>
        <p:spPr>
          <a:xfrm>
            <a:off x="404936" y="44624"/>
            <a:ext cx="10515600" cy="687611"/>
          </a:xfrm>
        </p:spPr>
        <p:txBody>
          <a:bodyPr>
            <a:normAutofit/>
          </a:bodyPr>
          <a:lstStyle/>
          <a:p>
            <a:r>
              <a:rPr lang="zh-CN" altLang="en-US" sz="3200" dirty="0"/>
              <a:t>香农</a:t>
            </a:r>
            <a:r>
              <a:rPr lang="en-US" altLang="zh-CN" sz="3200" dirty="0"/>
              <a:t>-</a:t>
            </a:r>
            <a:r>
              <a:rPr lang="zh-CN" altLang="en-US" sz="3200" dirty="0"/>
              <a:t>范诺算法（</a:t>
            </a:r>
            <a:r>
              <a:rPr lang="en-US" altLang="zh-CN" sz="3200" dirty="0"/>
              <a:t>Shannon-</a:t>
            </a:r>
            <a:r>
              <a:rPr lang="en-US" altLang="zh-CN" sz="3200" dirty="0" err="1"/>
              <a:t>Fano</a:t>
            </a:r>
            <a:r>
              <a:rPr lang="en-US" altLang="zh-CN" sz="3200" dirty="0"/>
              <a:t> coding</a:t>
            </a:r>
            <a:r>
              <a:rPr lang="zh-CN" altLang="en-US" sz="3200" dirty="0"/>
              <a:t>）</a:t>
            </a:r>
          </a:p>
        </p:txBody>
      </p:sp>
      <p:sp>
        <p:nvSpPr>
          <p:cNvPr id="3" name="内容占位符 2"/>
          <p:cNvSpPr>
            <a:spLocks noGrp="1"/>
          </p:cNvSpPr>
          <p:nvPr>
            <p:ph idx="1"/>
          </p:nvPr>
        </p:nvSpPr>
        <p:spPr>
          <a:xfrm>
            <a:off x="1981201" y="1097880"/>
            <a:ext cx="8507413" cy="4851400"/>
          </a:xfrm>
        </p:spPr>
        <p:txBody>
          <a:bodyPr/>
          <a:lstStyle/>
          <a:p>
            <a:pPr>
              <a:defRPr/>
            </a:pPr>
            <a:r>
              <a:rPr lang="zh-CN" altLang="en-US" sz="2800" dirty="0"/>
              <a:t>也是用一棵二叉树对字符进行编码，追求</a:t>
            </a:r>
            <a:r>
              <a:rPr lang="zh-CN" altLang="en-US" sz="2800" dirty="0">
                <a:solidFill>
                  <a:srgbClr val="0000FF"/>
                </a:solidFill>
              </a:rPr>
              <a:t>最少冗余</a:t>
            </a:r>
            <a:endParaRPr lang="en-US" altLang="zh-CN" sz="2800" dirty="0">
              <a:solidFill>
                <a:srgbClr val="0000FF"/>
              </a:solidFill>
            </a:endParaRPr>
          </a:p>
          <a:p>
            <a:pPr>
              <a:defRPr/>
            </a:pPr>
            <a:r>
              <a:rPr lang="zh-CN" altLang="en-US" sz="2800" dirty="0"/>
              <a:t>从树的根节点到叶子节点所进行的的编码</a:t>
            </a:r>
            <a:endParaRPr lang="en-US" altLang="zh-CN" sz="2800" dirty="0"/>
          </a:p>
          <a:p>
            <a:pPr>
              <a:defRPr/>
            </a:pPr>
            <a:r>
              <a:rPr lang="zh-CN" altLang="en-US" sz="2800" dirty="0"/>
              <a:t>效率低，编码平均码字较大</a:t>
            </a:r>
          </a:p>
        </p:txBody>
      </p:sp>
      <p:pic>
        <p:nvPicPr>
          <p:cNvPr id="212996" name="Picture 2" descr="http://img.my.csdn.net/uploads/201209/26/1348640410_8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3141664"/>
            <a:ext cx="23939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4" descr="http://img.my.csdn.net/uploads/201209/26/1348665559_25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2997200"/>
            <a:ext cx="28575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左右箭头 3"/>
          <p:cNvSpPr/>
          <p:nvPr/>
        </p:nvSpPr>
        <p:spPr>
          <a:xfrm>
            <a:off x="5448301" y="4652963"/>
            <a:ext cx="1439863" cy="647700"/>
          </a:xfrm>
          <a:prstGeom prst="lef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212999" name="Picture 4" descr="http://www.computerhope.com/people/pictures/david_huffm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3851" y="4149726"/>
            <a:ext cx="104616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0" name="Picture 6" descr="http://elearning.shu.edu.cn/2006/jsjwh/wangluoziyuan/dianzijiaoan/jsjwh1_5/book01chp01.files/image0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464" y="4173539"/>
            <a:ext cx="9985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en-US" altLang="zh-CN" sz="3200" dirty="0" smtClean="0"/>
              <a:t>2020</a:t>
            </a:r>
            <a:r>
              <a:rPr lang="zh-CN" altLang="en-US" sz="3200" dirty="0" smtClean="0"/>
              <a:t>年</a:t>
            </a:r>
            <a:r>
              <a:rPr lang="en-US" altLang="zh-CN" sz="3200" dirty="0" smtClean="0"/>
              <a:t>10.20</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695400" y="1161415"/>
            <a:ext cx="11305256"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：碰撞检测小游戏</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a:t>
            </a:r>
            <a:r>
              <a:rPr lang="zh-CN" altLang="en-US" sz="2600" dirty="0"/>
              <a:t>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a:t>
            </a:r>
            <a:r>
              <a:rPr lang="zh-CN" altLang="en-US" sz="2000" dirty="0" smtClean="0"/>
              <a:t>任意</a:t>
            </a:r>
            <a:r>
              <a:rPr lang="zh-CN" altLang="en-US" sz="2000" dirty="0"/>
              <a:t>输入</a:t>
            </a:r>
            <a:r>
              <a:rPr lang="en-US" altLang="zh-CN" sz="2000" dirty="0" smtClean="0"/>
              <a:t>n(</a:t>
            </a:r>
            <a:r>
              <a:rPr lang="zh-CN" altLang="en-US" sz="2000" dirty="0" smtClean="0"/>
              <a:t>假设上限为</a:t>
            </a:r>
            <a:r>
              <a:rPr lang="en-US" altLang="zh-CN" sz="2000" dirty="0" smtClean="0"/>
              <a:t>1</a:t>
            </a:r>
            <a:r>
              <a:rPr lang="zh-CN" altLang="en-US" sz="2000" dirty="0"/>
              <a:t>亿</a:t>
            </a:r>
            <a:r>
              <a:rPr lang="en-US" altLang="zh-CN" sz="2000" dirty="0"/>
              <a:t>)</a:t>
            </a:r>
            <a:r>
              <a:rPr lang="zh-CN" altLang="en-US" sz="2000" dirty="0" smtClean="0"/>
              <a:t>，程序动态</a:t>
            </a:r>
            <a:r>
              <a:rPr lang="zh-CN" altLang="en-US" sz="2000" dirty="0"/>
              <a:t>构造出</a:t>
            </a:r>
            <a:r>
              <a:rPr lang="en-US" altLang="zh-CN" sz="2000" dirty="0"/>
              <a:t>n</a:t>
            </a:r>
            <a:r>
              <a:rPr lang="zh-CN" altLang="en-US" sz="2000" dirty="0"/>
              <a:t>个直径</a:t>
            </a:r>
            <a:r>
              <a:rPr lang="zh-CN" altLang="en-US" sz="2000" dirty="0" smtClean="0"/>
              <a:t>为</a:t>
            </a:r>
            <a:r>
              <a:rPr lang="en-US" altLang="zh-CN" sz="2000" dirty="0" smtClean="0"/>
              <a:t>2cm</a:t>
            </a:r>
            <a:r>
              <a:rPr lang="zh-CN" altLang="en-US" sz="2000" dirty="0" smtClean="0"/>
              <a:t>的</a:t>
            </a:r>
            <a:r>
              <a:rPr lang="zh-CN" altLang="en-US" sz="2000" dirty="0"/>
              <a:t>小圆球，位置随机，画布大小假设为</a:t>
            </a:r>
            <a:r>
              <a:rPr lang="en-US" altLang="zh-CN" sz="2000" dirty="0"/>
              <a:t>1280x960(</a:t>
            </a:r>
            <a:r>
              <a:rPr lang="zh-CN" altLang="en-US" sz="2000" dirty="0"/>
              <a:t>可自行扩大</a:t>
            </a:r>
            <a:r>
              <a:rPr lang="en-US" altLang="zh-CN" sz="2000" dirty="0"/>
              <a:t>)</a:t>
            </a:r>
            <a:r>
              <a:rPr lang="zh-CN" altLang="en-US" sz="2000" dirty="0"/>
              <a:t>；</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、请分别使用朴素算法</a:t>
            </a:r>
            <a:r>
              <a:rPr lang="en-US" altLang="zh-CN" sz="2000" dirty="0"/>
              <a:t>(O(N</a:t>
            </a:r>
            <a:r>
              <a:rPr lang="en-US" altLang="zh-CN" sz="2000" baseline="30000" dirty="0"/>
              <a:t>2</a:t>
            </a:r>
            <a:r>
              <a:rPr lang="en-US" altLang="zh-CN" sz="2000" dirty="0"/>
              <a:t>))</a:t>
            </a:r>
            <a:r>
              <a:rPr lang="zh-CN" altLang="en-US" sz="2000" dirty="0"/>
              <a:t>、四叉树</a:t>
            </a:r>
            <a:r>
              <a:rPr lang="en-US" altLang="zh-CN" sz="2000" dirty="0"/>
              <a:t>(O(</a:t>
            </a:r>
            <a:r>
              <a:rPr lang="en-US" altLang="zh-CN" sz="2000" dirty="0" err="1"/>
              <a:t>NlogN</a:t>
            </a:r>
            <a:r>
              <a:rPr lang="en-US" altLang="zh-CN" sz="2000" dirty="0"/>
              <a:t>))</a:t>
            </a:r>
            <a:r>
              <a:rPr lang="zh-CN" altLang="en-US" sz="2000" dirty="0"/>
              <a:t>设计一个碰撞检测算法检测小圆球之间是否发生碰撞，如果发生碰撞，小圆球应该反弹并相互远离，请自行设计反弹模型</a:t>
            </a:r>
            <a:r>
              <a:rPr lang="en-US" altLang="zh-CN" sz="2000" dirty="0"/>
              <a:t>(</a:t>
            </a:r>
            <a:r>
              <a:rPr lang="zh-CN" altLang="en-US" sz="2000" dirty="0"/>
              <a:t>包括反弹角度，反弹强度等</a:t>
            </a:r>
            <a:r>
              <a:rPr lang="en-US" altLang="zh-CN" sz="2000" dirty="0"/>
              <a:t>)</a:t>
            </a:r>
            <a:r>
              <a:rPr lang="zh-CN" altLang="en-US" sz="2000" dirty="0"/>
              <a:t> ；两种碰撞检测算法应可以通过</a:t>
            </a:r>
            <a:r>
              <a:rPr lang="en-US" altLang="zh-CN" sz="2000" dirty="0"/>
              <a:t>UI</a:t>
            </a:r>
            <a:r>
              <a:rPr lang="zh-CN" altLang="en-US" sz="2000" dirty="0"/>
              <a:t>界面由用户自行</a:t>
            </a:r>
            <a:r>
              <a:rPr lang="zh-CN" altLang="en-US" sz="2000" dirty="0" smtClean="0"/>
              <a:t>选择；</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、基于</a:t>
            </a:r>
            <a:r>
              <a:rPr lang="en-US" altLang="zh-CN" sz="2000" dirty="0"/>
              <a:t>MFC/QT</a:t>
            </a:r>
            <a:r>
              <a:rPr lang="zh-CN" altLang="en-US" sz="2000" dirty="0"/>
              <a:t>的图形库或者</a:t>
            </a:r>
            <a:r>
              <a:rPr lang="en-US" altLang="zh-CN" sz="2000" dirty="0"/>
              <a:t>EGE(xege.org)/SFML(www.sfml-dev.org/download/sfml/2.5.1/)</a:t>
            </a:r>
            <a:r>
              <a:rPr lang="zh-CN" altLang="en-US" sz="2000" dirty="0"/>
              <a:t>库进行图形可视化；命令行程序</a:t>
            </a:r>
            <a:r>
              <a:rPr lang="en-US" altLang="zh-CN" sz="2000" dirty="0"/>
              <a:t>(CMD)</a:t>
            </a:r>
            <a:r>
              <a:rPr lang="zh-CN" altLang="en-US" sz="2000" dirty="0"/>
              <a:t>也请使用以上两个库进行可视化。对于</a:t>
            </a:r>
            <a:r>
              <a:rPr lang="en-US" altLang="zh-CN" sz="2000" dirty="0"/>
              <a:t>MFC/CMD</a:t>
            </a:r>
            <a:r>
              <a:rPr lang="zh-CN" altLang="en-US" sz="2000" dirty="0"/>
              <a:t>程序推荐</a:t>
            </a:r>
            <a:r>
              <a:rPr lang="en-US" altLang="zh-CN" sz="2000" dirty="0"/>
              <a:t>EGE</a:t>
            </a:r>
            <a:r>
              <a:rPr lang="zh-CN" altLang="en-US" sz="2000" dirty="0"/>
              <a:t>，对于</a:t>
            </a:r>
            <a:r>
              <a:rPr lang="en-US" altLang="zh-CN" sz="2000" dirty="0"/>
              <a:t>QT</a:t>
            </a:r>
            <a:r>
              <a:rPr lang="zh-CN" altLang="en-US" sz="2000" dirty="0"/>
              <a:t>程序推荐</a:t>
            </a:r>
            <a:r>
              <a:rPr lang="en-US" altLang="zh-CN" sz="2000" dirty="0"/>
              <a:t>SFML</a:t>
            </a:r>
            <a:r>
              <a:rPr lang="zh-CN" altLang="en-US" sz="2000" dirty="0"/>
              <a:t>，也可用其他</a:t>
            </a:r>
            <a:r>
              <a:rPr lang="zh-CN" altLang="en-US" sz="2000" dirty="0" smtClean="0"/>
              <a:t>库；</a:t>
            </a:r>
            <a:endParaRPr lang="en-US" altLang="zh-CN" sz="2000" dirty="0"/>
          </a:p>
          <a:p>
            <a:pPr>
              <a:lnSpc>
                <a:spcPct val="90000"/>
              </a:lnSpc>
              <a:spcBef>
                <a:spcPct val="20000"/>
              </a:spcBef>
              <a:buClr>
                <a:schemeClr val="accent2"/>
              </a:buClr>
              <a:buSzPct val="80000"/>
            </a:pPr>
            <a:r>
              <a:rPr lang="en-US" altLang="zh-CN" sz="2000" dirty="0"/>
              <a:t>	4</a:t>
            </a:r>
            <a:r>
              <a:rPr lang="zh-CN" altLang="en-US" sz="2000" dirty="0"/>
              <a:t>、界面动态刷新以实现动画效果；</a:t>
            </a:r>
            <a:endParaRPr lang="en-US" altLang="zh-CN" sz="2000" dirty="0"/>
          </a:p>
          <a:p>
            <a:pPr>
              <a:lnSpc>
                <a:spcPct val="90000"/>
              </a:lnSpc>
              <a:spcBef>
                <a:spcPct val="20000"/>
              </a:spcBef>
              <a:buClr>
                <a:schemeClr val="accent2"/>
              </a:buClr>
              <a:buSzPct val="80000"/>
            </a:pPr>
            <a:r>
              <a:rPr lang="en-US" altLang="zh-CN" sz="2000" dirty="0"/>
              <a:t>	5</a:t>
            </a:r>
            <a:r>
              <a:rPr lang="zh-CN" altLang="en-US" sz="2000" dirty="0"/>
              <a:t>、请实时显示碰撞次数，</a:t>
            </a:r>
            <a:r>
              <a:rPr lang="zh-CN" altLang="en-US" sz="2000" dirty="0" smtClean="0"/>
              <a:t>以及</a:t>
            </a:r>
            <a:r>
              <a:rPr lang="zh-CN" altLang="en-US" sz="2000" dirty="0"/>
              <a:t>碰撞算法的总比较</a:t>
            </a:r>
            <a:r>
              <a:rPr lang="zh-CN" altLang="en-US" sz="2000" dirty="0" smtClean="0"/>
              <a:t>次数。</a:t>
            </a:r>
            <a:endParaRPr lang="en-US" altLang="zh-CN" sz="2000" dirty="0"/>
          </a:p>
          <a:p>
            <a:pPr>
              <a:lnSpc>
                <a:spcPct val="90000"/>
              </a:lnSpc>
              <a:spcBef>
                <a:spcPct val="20000"/>
              </a:spcBef>
              <a:buClr>
                <a:schemeClr val="accent2"/>
              </a:buClr>
              <a:buSzPct val="80000"/>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pPr>
            <a:r>
              <a:rPr lang="en-US" altLang="zh-CN" sz="2000" dirty="0"/>
              <a:t>	</a:t>
            </a:r>
            <a:r>
              <a:rPr lang="en-US" altLang="zh-CN" sz="2000" dirty="0" smtClean="0"/>
              <a:t>1</a:t>
            </a:r>
            <a:r>
              <a:rPr lang="zh-CN" altLang="en-US" sz="2000" dirty="0" smtClean="0"/>
              <a:t>、使用图形库</a:t>
            </a:r>
            <a:r>
              <a:rPr lang="zh-CN" altLang="en-US" sz="2000" dirty="0"/>
              <a:t>中提供的更流畅的动态渲染</a:t>
            </a:r>
            <a:r>
              <a:rPr lang="zh-CN" altLang="en-US" sz="2000" dirty="0" smtClean="0"/>
              <a:t>效果（加分项）</a:t>
            </a:r>
            <a:endParaRPr lang="en-US" altLang="zh-CN" sz="2000" dirty="0" smtClean="0"/>
          </a:p>
          <a:p>
            <a:pPr>
              <a:lnSpc>
                <a:spcPct val="90000"/>
              </a:lnSpc>
              <a:spcBef>
                <a:spcPct val="20000"/>
              </a:spcBef>
              <a:buClr>
                <a:schemeClr val="accent2"/>
              </a:buClr>
              <a:buSzPct val="80000"/>
            </a:pPr>
            <a:r>
              <a:rPr lang="en-US" altLang="zh-CN" sz="2000" dirty="0"/>
              <a:t>	</a:t>
            </a:r>
            <a:r>
              <a:rPr lang="en-US" altLang="zh-CN" sz="2000" dirty="0" smtClean="0"/>
              <a:t>2</a:t>
            </a:r>
            <a:r>
              <a:rPr lang="zh-CN" altLang="en-US" sz="2000" dirty="0" smtClean="0"/>
              <a:t>、可以考虑再加上一个飞机，由用户控制发射子弹，子弹碰到小圆球互相消除（加分项）</a:t>
            </a:r>
            <a:endParaRPr lang="en-US" altLang="zh-CN" sz="2600" dirty="0"/>
          </a:p>
        </p:txBody>
      </p:sp>
      <p:pic>
        <p:nvPicPr>
          <p:cNvPr id="4" name="Picture 8" descr="https://upload-images.jianshu.io/upload_images/931251-193105d356ba1c9c.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9038" y="23558"/>
            <a:ext cx="3448746" cy="1943389"/>
          </a:xfrm>
          <a:prstGeom prst="rect">
            <a:avLst/>
          </a:prstGeom>
          <a:noFill/>
          <a:extLst>
            <a:ext uri="{909E8E84-426E-40DD-AFC4-6F175D3DCCD1}">
              <a14:hiddenFill xmlns:a14="http://schemas.microsoft.com/office/drawing/2010/main">
                <a:solidFill>
                  <a:srgbClr val="FFFFFF"/>
                </a:solidFill>
              </a14:hiddenFill>
            </a:ext>
          </a:extLst>
        </p:spPr>
      </p:pic>
      <p:pic>
        <p:nvPicPr>
          <p:cNvPr id="214020" name="Picture 4" descr="http://imweb-io-1251594266.file.myqcloud.com/Fg6MvGuOfYrIZZ9kGVCYxmmmuc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9660" y="-23630"/>
            <a:ext cx="2322340" cy="1990577"/>
          </a:xfrm>
          <a:prstGeom prst="rect">
            <a:avLst/>
          </a:prstGeom>
          <a:noFill/>
          <a:extLst>
            <a:ext uri="{909E8E84-426E-40DD-AFC4-6F175D3DCCD1}">
              <a14:hiddenFill xmlns:a14="http://schemas.microsoft.com/office/drawing/2010/main">
                <a:solidFill>
                  <a:srgbClr val="FFFFFF"/>
                </a:solidFill>
              </a14:hiddenFill>
            </a:ext>
          </a:extLst>
        </p:spPr>
      </p:pic>
      <p:sp>
        <p:nvSpPr>
          <p:cNvPr id="8" name="爆炸形 2 7"/>
          <p:cNvSpPr/>
          <p:nvPr/>
        </p:nvSpPr>
        <p:spPr bwMode="auto">
          <a:xfrm>
            <a:off x="8928992" y="4581128"/>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en-US" altLang="zh-CN" sz="3200" dirty="0" smtClean="0"/>
              <a:t>2020</a:t>
            </a:r>
            <a:r>
              <a:rPr lang="zh-CN" altLang="en-US" sz="3200" dirty="0" smtClean="0"/>
              <a:t>年</a:t>
            </a:r>
            <a:r>
              <a:rPr lang="en-US" altLang="zh-CN" sz="3200" dirty="0" smtClean="0"/>
              <a:t>10.20</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1055440" y="1124744"/>
            <a:ext cx="10225136" cy="521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2</a:t>
            </a:r>
            <a:r>
              <a:rPr lang="zh-CN" altLang="en-US" sz="2600" dirty="0" smtClean="0"/>
              <a:t>：</a:t>
            </a:r>
            <a:r>
              <a:rPr lang="zh-CN" altLang="en-US" sz="2600" dirty="0"/>
              <a:t>基于前</a:t>
            </a:r>
            <a:r>
              <a:rPr lang="zh-CN" altLang="en-US" sz="2600" dirty="0" smtClean="0"/>
              <a:t>序、中序、</a:t>
            </a:r>
            <a:r>
              <a:rPr lang="zh-CN" altLang="en-US" sz="2600" dirty="0"/>
              <a:t>后序序列构造二叉树</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、任意输入前</a:t>
            </a:r>
            <a:r>
              <a:rPr lang="zh-CN" altLang="en-US" sz="2000" dirty="0" smtClean="0"/>
              <a:t>序</a:t>
            </a:r>
            <a:r>
              <a:rPr lang="en-US" altLang="zh-CN" sz="2000" dirty="0" smtClean="0"/>
              <a:t>+</a:t>
            </a:r>
            <a:r>
              <a:rPr lang="zh-CN" altLang="en-US" sz="2000" dirty="0" smtClean="0"/>
              <a:t>中</a:t>
            </a:r>
            <a:r>
              <a:rPr lang="zh-CN" altLang="en-US" sz="2000" dirty="0"/>
              <a:t>序序列或者中序</a:t>
            </a:r>
            <a:r>
              <a:rPr lang="en-US" altLang="zh-CN" sz="2000" dirty="0"/>
              <a:t>+</a:t>
            </a:r>
            <a:r>
              <a:rPr lang="zh-CN" altLang="en-US" sz="2000" dirty="0"/>
              <a:t>后序序列，生成</a:t>
            </a:r>
            <a:r>
              <a:rPr lang="zh-CN" altLang="en-US" sz="2000" dirty="0" smtClean="0"/>
              <a:t>二叉树，请使用三叉链表，在构造链表的过程中同步更新每个节点的</a:t>
            </a:r>
            <a:r>
              <a:rPr lang="en-US" altLang="zh-CN" sz="2000" dirty="0" smtClean="0"/>
              <a:t>parent</a:t>
            </a:r>
            <a:r>
              <a:rPr lang="zh-CN" altLang="en-US" sz="2000" dirty="0" smtClean="0"/>
              <a:t>指针；</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、检测输入的前</a:t>
            </a:r>
            <a:r>
              <a:rPr lang="zh-CN" altLang="en-US" sz="2000" dirty="0" smtClean="0"/>
              <a:t>序，中序，后续序列</a:t>
            </a:r>
            <a:r>
              <a:rPr lang="zh-CN" altLang="en-US" sz="2000" dirty="0"/>
              <a:t>的</a:t>
            </a:r>
            <a:r>
              <a:rPr lang="zh-CN" altLang="en-US" sz="2000" u="sng" dirty="0"/>
              <a:t>有效性</a:t>
            </a:r>
            <a:r>
              <a:rPr lang="zh-CN" altLang="en-US" sz="2000" dirty="0"/>
              <a:t>，例如当用户输入错误</a:t>
            </a:r>
            <a:r>
              <a:rPr lang="zh-CN" altLang="en-US" sz="2000" dirty="0" smtClean="0"/>
              <a:t>的序列时</a:t>
            </a:r>
            <a:r>
              <a:rPr lang="zh-CN" altLang="en-US" sz="2000" dirty="0"/>
              <a:t>，程序应该有错误提示；</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、利用打印</a:t>
            </a:r>
            <a:r>
              <a:rPr lang="zh-CN" altLang="en-US" sz="2000" dirty="0" smtClean="0"/>
              <a:t>二叉树功能显示</a:t>
            </a:r>
            <a:r>
              <a:rPr lang="zh-CN" altLang="en-US" sz="2000" dirty="0"/>
              <a:t>二叉树</a:t>
            </a:r>
            <a:r>
              <a:rPr lang="zh-CN" altLang="en-US" sz="2000" dirty="0" smtClean="0"/>
              <a:t>的</a:t>
            </a:r>
            <a:r>
              <a:rPr lang="zh-CN" altLang="en-US" sz="2000" u="sng" dirty="0" smtClean="0"/>
              <a:t>逐步</a:t>
            </a:r>
            <a:r>
              <a:rPr lang="zh-CN" altLang="en-US" sz="2000" u="sng" dirty="0"/>
              <a:t>构造</a:t>
            </a:r>
            <a:r>
              <a:rPr lang="zh-CN" altLang="en-US" sz="2000" dirty="0"/>
              <a:t>过程（</a:t>
            </a:r>
            <a:r>
              <a:rPr lang="zh-CN" altLang="en-US" sz="2000" dirty="0" smtClean="0"/>
              <a:t>不是仅仅把</a:t>
            </a:r>
            <a:r>
              <a:rPr lang="zh-CN" altLang="en-US" sz="2000" dirty="0"/>
              <a:t>最后构造的</a:t>
            </a:r>
            <a:r>
              <a:rPr lang="zh-CN" altLang="en-US" sz="2000" dirty="0" smtClean="0"/>
              <a:t>树显示，而是要把算法运行过程中树的每一步的构造过程动态演示出来，即显示中间过程）</a:t>
            </a:r>
            <a:r>
              <a:rPr lang="zh-CN" altLang="en-US" sz="2000" dirty="0"/>
              <a:t>；</a:t>
            </a:r>
            <a:endParaRPr lang="en-US" altLang="zh-CN" sz="2000" dirty="0"/>
          </a:p>
          <a:p>
            <a:pPr>
              <a:lnSpc>
                <a:spcPct val="90000"/>
              </a:lnSpc>
              <a:spcBef>
                <a:spcPct val="20000"/>
              </a:spcBef>
              <a:buClr>
                <a:schemeClr val="accent2"/>
              </a:buClr>
              <a:buSzPct val="80000"/>
            </a:pPr>
            <a:r>
              <a:rPr lang="en-US" altLang="zh-CN" sz="2000" dirty="0"/>
              <a:t>	</a:t>
            </a:r>
            <a:r>
              <a:rPr lang="en-US" altLang="zh-CN" sz="2000" dirty="0" smtClean="0"/>
              <a:t>5</a:t>
            </a:r>
            <a:r>
              <a:rPr lang="zh-CN" altLang="en-US" sz="2000" dirty="0" smtClean="0"/>
              <a:t>、如使用命令行程序，请务必学习使用</a:t>
            </a:r>
            <a:r>
              <a:rPr lang="en-US" altLang="zh-CN" sz="2000" dirty="0"/>
              <a:t>EGE(xege.org)/SFML(www.sfml-dev.org/download/sfml/2.5.1/)</a:t>
            </a:r>
            <a:r>
              <a:rPr lang="zh-CN" altLang="en-US" sz="2000" dirty="0"/>
              <a:t>库</a:t>
            </a:r>
            <a:r>
              <a:rPr lang="zh-CN" altLang="en-US" sz="2000" dirty="0" smtClean="0"/>
              <a:t>进行可视化，后续上机作业都需要可视化。</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a:t>
            </a:r>
            <a:r>
              <a:rPr lang="zh-CN" altLang="en-US" sz="2000" dirty="0" smtClean="0"/>
              <a:t>鼓励使用自上而下的二叉树显示（加分项）；</a:t>
            </a:r>
            <a:endParaRPr lang="en-US" altLang="zh-CN" sz="2000" dirty="0"/>
          </a:p>
        </p:txBody>
      </p:sp>
      <p:sp>
        <p:nvSpPr>
          <p:cNvPr id="5" name="爆炸形 2 4"/>
          <p:cNvSpPr/>
          <p:nvPr/>
        </p:nvSpPr>
        <p:spPr bwMode="auto">
          <a:xfrm>
            <a:off x="9120336" y="5229200"/>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3755908510"/>
      </p:ext>
    </p:extLst>
  </p:cSld>
  <p:clrMapOvr>
    <a:masterClrMapping/>
  </p:clrMapOvr>
  <p:transition spd="slow"/>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911126" y="57150"/>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2424114" y="3789364"/>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6527800" y="5106988"/>
            <a:ext cx="316865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堆</a:t>
            </a:r>
            <a:endParaRPr kumimoji="0" lang="en-US" altLang="zh-CN" sz="2400" dirty="0" smtClean="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哈夫曼</a:t>
            </a:r>
            <a:r>
              <a:rPr kumimoji="0" lang="zh-CN" altLang="en-US" sz="2400" dirty="0" smtClean="0">
                <a:latin typeface="楷体_GB2312" pitchFamily="49" charset="-122"/>
                <a:ea typeface="楷体_GB2312" pitchFamily="49" charset="-122"/>
              </a:rPr>
              <a:t>树</a:t>
            </a:r>
            <a:endParaRPr kumimoji="0" lang="zh-CN" altLang="en-US" sz="2400"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44387" name="Text Box 3"/>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44388" name="Text Box 7"/>
          <p:cNvSpPr txBox="1">
            <a:spLocks noChangeArrowheads="1"/>
          </p:cNvSpPr>
          <p:nvPr/>
        </p:nvSpPr>
        <p:spPr bwMode="auto">
          <a:xfrm>
            <a:off x="2386431" y="2492896"/>
            <a:ext cx="7886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a:t>
            </a:r>
            <a:r>
              <a:rPr kumimoji="0" lang="zh-CN" altLang="en-US" dirty="0" smtClean="0">
                <a:latin typeface="楷体_GB2312" pitchFamily="49" charset="-122"/>
                <a:ea typeface="楷体_GB2312" pitchFamily="49" charset="-122"/>
              </a:rPr>
              <a:t>树和森林还有</a:t>
            </a:r>
            <a:r>
              <a:rPr kumimoji="0" lang="zh-CN" altLang="en-US" dirty="0">
                <a:latin typeface="楷体_GB2312" pitchFamily="49" charset="-122"/>
                <a:ea typeface="楷体_GB2312" pitchFamily="49" charset="-122"/>
              </a:rPr>
              <a:t>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r>
              <a:rPr kumimoji="0" lang="en-US" altLang="zh-CN" dirty="0">
                <a:latin typeface="楷体_GB2312" pitchFamily="49" charset="-122"/>
                <a:ea typeface="楷体_GB2312" pitchFamily="49" charset="-122"/>
              </a:rPr>
              <a:t>  </a:t>
            </a:r>
            <a:endParaRPr kumimoji="0" lang="en-US" altLang="zh-CN" sz="2400" b="0" dirty="0">
              <a:ea typeface="楷体_GB2312" pitchFamily="49" charset="-122"/>
            </a:endParaRPr>
          </a:p>
        </p:txBody>
      </p:sp>
      <p:sp>
        <p:nvSpPr>
          <p:cNvPr id="144389" name="Text Box 8"/>
          <p:cNvSpPr txBox="1">
            <a:spLocks noChangeArrowheads="1"/>
          </p:cNvSpPr>
          <p:nvPr/>
        </p:nvSpPr>
        <p:spPr bwMode="auto">
          <a:xfrm>
            <a:off x="2386432" y="4149354"/>
            <a:ext cx="7127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a:t>
            </a:r>
            <a:endParaRPr kumimoji="0" lang="en-US" altLang="zh-CN" sz="2400" b="0" dirty="0">
              <a:ea typeface="楷体_GB2312" pitchFamily="49" charset="-122"/>
            </a:endParaRPr>
          </a:p>
        </p:txBody>
      </p:sp>
      <p:sp>
        <p:nvSpPr>
          <p:cNvPr id="6" name="Text Box 8"/>
          <p:cNvSpPr txBox="1">
            <a:spLocks noChangeArrowheads="1"/>
          </p:cNvSpPr>
          <p:nvPr/>
        </p:nvSpPr>
        <p:spPr bwMode="auto">
          <a:xfrm>
            <a:off x="2351584" y="5498068"/>
            <a:ext cx="979308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a:t>
            </a:r>
            <a:r>
              <a:rPr kumimoji="0" lang="zh-CN" altLang="en-US" dirty="0" smtClean="0">
                <a:latin typeface="楷体_GB2312" pitchFamily="49" charset="-122"/>
                <a:ea typeface="楷体_GB2312" pitchFamily="49" charset="-122"/>
              </a:rPr>
              <a:t>题     </a:t>
            </a:r>
            <a:r>
              <a:rPr kumimoji="0" lang="zh-CN" altLang="en-US" sz="2000" dirty="0" smtClean="0">
                <a:latin typeface="楷体_GB2312" pitchFamily="49" charset="-122"/>
                <a:ea typeface="楷体_GB2312" pitchFamily="49" charset="-122"/>
              </a:rPr>
              <a:t>基于前、中、后序和虚拟节点的二叉树</a:t>
            </a:r>
            <a:r>
              <a:rPr kumimoji="0" lang="zh-CN" altLang="en-US" sz="2000" dirty="0" smtClean="0">
                <a:latin typeface="楷体_GB2312" pitchFamily="49" charset="-122"/>
                <a:ea typeface="楷体_GB2312" pitchFamily="49" charset="-122"/>
              </a:rPr>
              <a:t>建立（</a:t>
            </a:r>
            <a:r>
              <a:rPr kumimoji="0" lang="en-US" altLang="zh-CN" sz="2000" dirty="0" err="1" smtClean="0">
                <a:latin typeface="楷体_GB2312" pitchFamily="49" charset="-122"/>
                <a:ea typeface="楷体_GB2312" pitchFamily="49" charset="-122"/>
              </a:rPr>
              <a:t>ppt</a:t>
            </a:r>
            <a:r>
              <a:rPr kumimoji="0" lang="en-US" altLang="zh-CN" sz="2000" dirty="0" smtClean="0">
                <a:latin typeface="楷体_GB2312" pitchFamily="49" charset="-122"/>
                <a:ea typeface="楷体_GB2312" pitchFamily="49" charset="-122"/>
              </a:rPr>
              <a:t> 69</a:t>
            </a:r>
            <a:r>
              <a:rPr kumimoji="0" lang="zh-CN" altLang="en-US" sz="2000" dirty="0" smtClean="0">
                <a:latin typeface="楷体_GB2312" pitchFamily="49" charset="-122"/>
                <a:ea typeface="楷体_GB2312" pitchFamily="49" charset="-122"/>
              </a:rPr>
              <a:t>页）；</a:t>
            </a:r>
            <a:endParaRPr kumimoji="0" lang="en-US" altLang="zh-CN" sz="2000" dirty="0" smtClean="0">
              <a:latin typeface="楷体_GB2312" pitchFamily="49" charset="-122"/>
              <a:ea typeface="楷体_GB2312" pitchFamily="49" charset="-122"/>
            </a:endParaRPr>
          </a:p>
          <a:p>
            <a:pPr eaLnBrk="1" hangingPunct="1">
              <a:spcBef>
                <a:spcPct val="50000"/>
              </a:spcBef>
            </a:pPr>
            <a:r>
              <a:rPr kumimoji="0" lang="en-US" altLang="zh-CN" sz="2000" dirty="0" smtClean="0">
                <a:latin typeface="楷体_GB2312" pitchFamily="49" charset="-122"/>
                <a:ea typeface="楷体_GB2312" pitchFamily="49" charset="-122"/>
              </a:rPr>
              <a:t>	    	 </a:t>
            </a:r>
            <a:r>
              <a:rPr kumimoji="0" lang="zh-CN" altLang="en-US" sz="2000" dirty="0" smtClean="0">
                <a:latin typeface="楷体_GB2312" pitchFamily="49" charset="-122"/>
                <a:ea typeface="楷体_GB2312" pitchFamily="49" charset="-122"/>
              </a:rPr>
              <a:t>基于</a:t>
            </a:r>
            <a:r>
              <a:rPr kumimoji="0" lang="en-US" altLang="zh-CN" sz="2000" dirty="0" smtClean="0">
                <a:latin typeface="楷体_GB2312" pitchFamily="49" charset="-122"/>
                <a:ea typeface="楷体_GB2312" pitchFamily="49" charset="-122"/>
              </a:rPr>
              <a:t>Huffman</a:t>
            </a:r>
            <a:r>
              <a:rPr kumimoji="0" lang="zh-CN" altLang="en-US" sz="2000" dirty="0" smtClean="0">
                <a:latin typeface="楷体_GB2312" pitchFamily="49" charset="-122"/>
                <a:ea typeface="楷体_GB2312" pitchFamily="49" charset="-122"/>
              </a:rPr>
              <a:t>树的编码和解码；</a:t>
            </a:r>
            <a:endParaRPr kumimoji="0" lang="en-US" altLang="zh-CN" sz="1800" b="0" dirty="0">
              <a:ea typeface="楷体_GB2312" pitchFamily="49" charset="-122"/>
            </a:endParaRPr>
          </a:p>
        </p:txBody>
      </p:sp>
      <p:sp>
        <p:nvSpPr>
          <p:cNvPr id="2" name="圆角矩形标注 1"/>
          <p:cNvSpPr/>
          <p:nvPr/>
        </p:nvSpPr>
        <p:spPr bwMode="auto">
          <a:xfrm>
            <a:off x="4367808" y="1782262"/>
            <a:ext cx="6048674"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zh-CN" altLang="en-US" sz="1800" b="0" dirty="0">
                <a:solidFill>
                  <a:schemeClr val="tx1"/>
                </a:solidFill>
                <a:latin typeface="Tahoma" panose="020B0604030504040204" pitchFamily="34" charset="0"/>
                <a:ea typeface="黑体" panose="02010609060101010101" pitchFamily="49" charset="-122"/>
              </a:rPr>
              <a:t>下节课可能会在课堂点名抽查，不需要写在作业本上</a:t>
            </a:r>
          </a:p>
        </p:txBody>
      </p:sp>
      <p:sp>
        <p:nvSpPr>
          <p:cNvPr id="8" name="圆角矩形标注 7"/>
          <p:cNvSpPr/>
          <p:nvPr/>
        </p:nvSpPr>
        <p:spPr bwMode="auto">
          <a:xfrm>
            <a:off x="4367808" y="3023622"/>
            <a:ext cx="6048674" cy="1053450"/>
          </a:xfrm>
          <a:prstGeom prst="wedgeRoundRectCallout">
            <a:avLst>
              <a:gd name="adj1" fmla="val -41244"/>
              <a:gd name="adj2" fmla="val 69068"/>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Paper Work</a:t>
            </a:r>
            <a:r>
              <a:rPr lang="zh-CN" altLang="en-US" sz="1800" b="0" dirty="0">
                <a:solidFill>
                  <a:schemeClr val="tx1"/>
                </a:solidFill>
                <a:latin typeface="Tahoma" panose="020B0604030504040204" pitchFamily="34" charset="0"/>
                <a:ea typeface="黑体" panose="02010609060101010101" pitchFamily="49" charset="-122"/>
              </a:rPr>
              <a:t>请写在纸质作业本上，同时也请做</a:t>
            </a:r>
            <a:r>
              <a:rPr lang="en-US" altLang="zh-CN" sz="1800" b="0" dirty="0" err="1">
                <a:solidFill>
                  <a:schemeClr val="tx1"/>
                </a:solidFill>
                <a:latin typeface="Tahoma" panose="020B0604030504040204" pitchFamily="34" charset="0"/>
                <a:ea typeface="黑体" panose="02010609060101010101" pitchFamily="49" charset="-122"/>
              </a:rPr>
              <a:t>ppt</a:t>
            </a:r>
            <a:r>
              <a:rPr lang="zh-CN" altLang="en-US" sz="1800" b="0" dirty="0">
                <a:solidFill>
                  <a:schemeClr val="tx1"/>
                </a:solidFill>
                <a:latin typeface="Tahoma" panose="020B0604030504040204" pitchFamily="34" charset="0"/>
                <a:ea typeface="黑体" panose="02010609060101010101" pitchFamily="49" charset="-122"/>
              </a:rPr>
              <a:t>中布置的</a:t>
            </a:r>
            <a:r>
              <a:rPr lang="zh-CN" altLang="en-US" sz="1800" b="0" dirty="0" smtClean="0">
                <a:solidFill>
                  <a:schemeClr val="tx1"/>
                </a:solidFill>
                <a:latin typeface="Tahoma" panose="020B0604030504040204" pitchFamily="34" charset="0"/>
                <a:ea typeface="黑体" panose="02010609060101010101" pitchFamily="49" charset="-122"/>
              </a:rPr>
              <a:t>作业，只需要写关键代码。为了能给你高分（相信我，我很想的）请把题目也抄在作业本上并在关键代码处写上注释以方便批阅，尽量用铅笔书写方便改正</a:t>
            </a:r>
            <a:endParaRPr lang="zh-CN" altLang="en-US" sz="1800" b="0" dirty="0">
              <a:solidFill>
                <a:schemeClr val="tx1"/>
              </a:solidFill>
              <a:latin typeface="Tahoma" panose="020B0604030504040204" pitchFamily="34" charset="0"/>
              <a:ea typeface="黑体" panose="02010609060101010101" pitchFamily="49" charset="-122"/>
            </a:endParaRPr>
          </a:p>
        </p:txBody>
      </p:sp>
      <p:sp>
        <p:nvSpPr>
          <p:cNvPr id="9" name="圆角矩形标注 8"/>
          <p:cNvSpPr/>
          <p:nvPr/>
        </p:nvSpPr>
        <p:spPr bwMode="auto">
          <a:xfrm>
            <a:off x="4367808" y="4649499"/>
            <a:ext cx="6048674" cy="725141"/>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Program Work</a:t>
            </a:r>
            <a:r>
              <a:rPr lang="zh-CN" altLang="en-US" sz="1800" b="0" dirty="0" smtClean="0">
                <a:solidFill>
                  <a:schemeClr val="tx1"/>
                </a:solidFill>
                <a:latin typeface="Tahoma" panose="020B0604030504040204" pitchFamily="34" charset="0"/>
                <a:ea typeface="黑体" panose="02010609060101010101" pitchFamily="49" charset="-122"/>
              </a:rPr>
              <a:t>请打包后发到各班学委后统一发到我</a:t>
            </a:r>
            <a:r>
              <a:rPr lang="zh-CN" altLang="en-US" sz="1800" b="0" dirty="0">
                <a:solidFill>
                  <a:schemeClr val="tx1"/>
                </a:solidFill>
                <a:latin typeface="Tahoma" panose="020B0604030504040204" pitchFamily="34" charset="0"/>
                <a:ea typeface="黑体" panose="02010609060101010101" pitchFamily="49" charset="-122"/>
              </a:rPr>
              <a:t>的邮箱，具体要求请参考课程网站</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16480" y="3030930"/>
            <a:ext cx="464105" cy="5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376330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90475" y="116632"/>
            <a:ext cx="3529261"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zh-CN" altLang="en-US" sz="3200" b="1" dirty="0"/>
              <a:t>第四</a:t>
            </a:r>
            <a:r>
              <a:rPr lang="zh-CN" altLang="en-US" sz="3200" b="1" dirty="0" smtClean="0"/>
              <a:t>章 要点</a:t>
            </a:r>
            <a:r>
              <a:rPr lang="zh-CN" altLang="en-US" sz="3200" b="1" dirty="0"/>
              <a:t>回顾</a:t>
            </a:r>
          </a:p>
        </p:txBody>
      </p:sp>
      <p:sp>
        <p:nvSpPr>
          <p:cNvPr id="8195" name="Rectangle 3"/>
          <p:cNvSpPr>
            <a:spLocks noGrp="1" noChangeArrowheads="1"/>
          </p:cNvSpPr>
          <p:nvPr>
            <p:ph type="body" idx="4294967295"/>
          </p:nvPr>
        </p:nvSpPr>
        <p:spPr>
          <a:xfrm>
            <a:off x="983432" y="1052736"/>
            <a:ext cx="7772400" cy="4114800"/>
          </a:xfrm>
        </p:spPr>
        <p:txBody>
          <a:bodyPr/>
          <a:lstStyle/>
          <a:p>
            <a:pPr>
              <a:buClr>
                <a:srgbClr val="0033CC"/>
              </a:buClr>
              <a:defRPr/>
            </a:pPr>
            <a:r>
              <a:rPr lang="zh-CN" altLang="en-US" b="1" dirty="0" smtClean="0"/>
              <a:t>数组</a:t>
            </a:r>
            <a:endParaRPr lang="en-US" altLang="zh-CN" b="1" dirty="0" smtClean="0"/>
          </a:p>
          <a:p>
            <a:pPr>
              <a:buClr>
                <a:srgbClr val="0033CC"/>
              </a:buClr>
              <a:defRPr/>
            </a:pPr>
            <a:r>
              <a:rPr lang="zh-CN" altLang="en-US" b="1" dirty="0" smtClean="0"/>
              <a:t>字符串</a:t>
            </a:r>
            <a:endParaRPr lang="en-US" altLang="zh-CN" b="1" dirty="0" smtClean="0"/>
          </a:p>
          <a:p>
            <a:pPr>
              <a:buClr>
                <a:srgbClr val="0033CC"/>
              </a:buClr>
              <a:defRPr/>
            </a:pPr>
            <a:r>
              <a:rPr lang="zh-CN" altLang="en-US" b="1" dirty="0"/>
              <a:t>广义</a:t>
            </a:r>
            <a:r>
              <a:rPr lang="zh-CN" altLang="en-US" b="1" dirty="0" smtClean="0"/>
              <a:t>表</a:t>
            </a:r>
            <a:endParaRPr lang="en-US" altLang="zh-CN" b="1" dirty="0" smtClean="0"/>
          </a:p>
          <a:p>
            <a:pPr lvl="1">
              <a:buClr>
                <a:srgbClr val="0033CC"/>
              </a:buClr>
              <a:defRPr/>
            </a:pPr>
            <a:r>
              <a:rPr lang="zh-CN" altLang="en-US" b="1" dirty="0" smtClean="0"/>
              <a:t>线性表的推广</a:t>
            </a:r>
            <a:endParaRPr lang="en-US" altLang="zh-CN" b="1" dirty="0" smtClean="0"/>
          </a:p>
          <a:p>
            <a:pPr lvl="1">
              <a:buClr>
                <a:srgbClr val="0033CC"/>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6600056" y="908720"/>
            <a:ext cx="4851360" cy="3492603"/>
          </a:xfrm>
          <a:prstGeom prst="rect">
            <a:avLst/>
          </a:prstGeom>
        </p:spPr>
      </p:pic>
      <p:sp>
        <p:nvSpPr>
          <p:cNvPr id="3" name="文本框 2"/>
          <p:cNvSpPr txBox="1"/>
          <p:nvPr/>
        </p:nvSpPr>
        <p:spPr>
          <a:xfrm>
            <a:off x="7387134" y="1556792"/>
            <a:ext cx="1733202" cy="707886"/>
          </a:xfrm>
          <a:prstGeom prst="rect">
            <a:avLst/>
          </a:prstGeom>
          <a:noFill/>
        </p:spPr>
        <p:txBody>
          <a:bodyPr wrap="square" rtlCol="0">
            <a:spAutoFit/>
          </a:bodyPr>
          <a:lstStyle/>
          <a:p>
            <a:r>
              <a:rPr lang="zh-CN" altLang="en-US" sz="2000" b="0" dirty="0">
                <a:solidFill>
                  <a:schemeClr val="bg1"/>
                </a:solidFill>
              </a:rPr>
              <a:t>广义表有哪些应用？</a:t>
            </a: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920" y="4746489"/>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4272"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39416" y="4523905"/>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p>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+ 15</a:t>
            </a:r>
          </a:p>
          <a:p>
            <a:r>
              <a:rPr lang="en-US" altLang="zh-CN" sz="2000" b="0" dirty="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+6x</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+2y)z+15</a:t>
            </a:r>
          </a:p>
          <a:p>
            <a:r>
              <a:rPr lang="en-US" altLang="zh-CN" sz="2000" b="0" dirty="0">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Az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normAutofit fontScale="90000"/>
          </a:bodyPr>
          <a:lstStyle/>
          <a:p>
            <a:r>
              <a:rPr lang="zh-CN" altLang="en-US" sz="4000" b="1" dirty="0">
                <a:ea typeface="华文新魏" panose="02010800040101010101" pitchFamily="2" charset="-122"/>
              </a:rPr>
              <a:t>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19813" name="Rectangle 5"/>
          <p:cNvSpPr>
            <a:spLocks noGrp="1" noChangeArrowheads="1"/>
          </p:cNvSpPr>
          <p:nvPr>
            <p:ph sz="half" idx="1"/>
          </p:nvPr>
        </p:nvSpPr>
        <p:spPr>
          <a:xfrm>
            <a:off x="1487488" y="1052513"/>
            <a:ext cx="9648626" cy="5689600"/>
          </a:xfrm>
          <a:solidFill>
            <a:schemeClr val="bg1">
              <a:lumMod val="85000"/>
            </a:schemeClr>
          </a:solidFill>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rPr>
              <a:t>public:</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Tree ()</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a:t>
            </a:r>
            <a:r>
              <a:rPr lang="en-US" altLang="zh-CN" sz="1800" dirty="0">
                <a:latin typeface="Times New Roman" panose="02020603050405020304" pitchFamily="18" charset="0"/>
              </a:rPr>
              <a:t>Tree ()</a:t>
            </a:r>
            <a:r>
              <a:rPr lang="en-US" altLang="zh-CN" sz="1800" b="1" dirty="0">
                <a:latin typeface="Times New Roman" panose="02020603050405020304" pitchFamily="18" charset="0"/>
              </a:rPr>
              <a:t>;</a:t>
            </a:r>
            <a:r>
              <a:rPr lang="en-US" altLang="zh-CN" sz="1800" dirty="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b="1" dirty="0" smtClean="0">
                <a:solidFill>
                  <a:schemeClr val="tx2"/>
                </a:solidFill>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rPr>
              <a:t>BuildRoot</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a:latin typeface="Times New Roman" panose="02020603050405020304" pitchFamily="18" charset="0"/>
              </a:rPr>
              <a:t>Parent(position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双亲结点地址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插入失败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void Traversal (void (*visit)(position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5010151" y="1125539"/>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9067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7010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8229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4876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2895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2667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2667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5334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6629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8686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48768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82296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7000876"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9067801"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411163" y="80963"/>
            <a:ext cx="6408737" cy="708025"/>
          </a:xfrm>
        </p:spPr>
        <p:txBody>
          <a:bodyPr/>
          <a:lstStyle/>
          <a:p>
            <a:r>
              <a:rPr lang="zh-CN" altLang="en-US" sz="4000" b="1" dirty="0">
                <a:latin typeface="华文新魏" panose="02010800040101010101" pitchFamily="2" charset="-122"/>
                <a:ea typeface="华文新魏" panose="02010800040101010101" pitchFamily="2" charset="-122"/>
              </a:rPr>
              <a:t>二叉树 </a:t>
            </a:r>
            <a:r>
              <a:rPr lang="en-US" altLang="zh-CN" sz="4000" b="1" dirty="0">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idx="1"/>
          </p:nvPr>
        </p:nvSpPr>
        <p:spPr>
          <a:xfrm>
            <a:off x="1055440" y="1319493"/>
            <a:ext cx="10369152" cy="2555875"/>
          </a:xfrm>
        </p:spPr>
        <p:txBody>
          <a:bodyPr/>
          <a:lstStyle/>
          <a:p>
            <a:pPr>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9220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8763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7391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6858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8382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7391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8077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4343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3352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5181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4724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3352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2819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7467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6934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6553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5562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5257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4724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4343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3733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3429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2895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2514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2362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2819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3276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3733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4191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464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510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556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6400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6858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7315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2667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3505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4495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5334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6705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7543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8534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9372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3124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4953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7162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8991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4038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idx="1"/>
          </p:nvPr>
        </p:nvSpPr>
        <p:spPr>
          <a:xfrm>
            <a:off x="1559496" y="910952"/>
            <a:ext cx="9433048" cy="3886200"/>
          </a:xfrm>
        </p:spPr>
        <p:txBody>
          <a:bodyPr/>
          <a:lstStyle/>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满</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(Full Binary Tree)</a:t>
            </a:r>
            <a:r>
              <a:rPr lang="en-US" altLang="zh-CN" sz="3000" dirty="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完全</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cs typeface="Times New Roman" panose="02020603050405020304" pitchFamily="18" charset="0"/>
              </a:rPr>
              <a:t>─ </a:t>
            </a:r>
            <a:r>
              <a:rPr lang="zh-CN" altLang="en-US" sz="3000" b="1" dirty="0">
                <a:latin typeface="Times New Roman" panose="02020603050405020304" pitchFamily="18" charset="0"/>
                <a:ea typeface="仿宋_GB2312" pitchFamily="49" charset="-122"/>
              </a:rPr>
              <a:t>若设二叉树的深度为 </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，则共有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层。除第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层外，其它各层 </a:t>
            </a:r>
            <a:r>
              <a:rPr lang="en-US" altLang="zh-CN" sz="3000" b="1" dirty="0">
                <a:latin typeface="Times New Roman" panose="02020603050405020304" pitchFamily="18" charset="0"/>
                <a:ea typeface="仿宋_GB2312" pitchFamily="49" charset="-122"/>
              </a:rPr>
              <a:t>(1</a:t>
            </a:r>
            <a:r>
              <a:rPr lang="zh-CN" altLang="en-US" sz="3000" b="1" dirty="0">
                <a:latin typeface="宋体" panose="02010600030101010101" pitchFamily="2" charset="-122"/>
              </a:rPr>
              <a:t>～</a:t>
            </a:r>
            <a:r>
              <a:rPr lang="en-US" altLang="zh-CN" sz="3000" b="1" i="1" dirty="0">
                <a:latin typeface="Times New Roman" panose="02020603050405020304" pitchFamily="18" charset="0"/>
                <a:ea typeface="仿宋_GB2312" pitchFamily="49" charset="-122"/>
                <a:sym typeface="Symbol" panose="05050102010706020507" pitchFamily="18" charset="2"/>
              </a:rPr>
              <a:t>k</a:t>
            </a:r>
            <a:r>
              <a:rPr lang="en-US" altLang="zh-CN" sz="3000" b="1" dirty="0">
                <a:latin typeface="Courier New" panose="02070309020205020404" pitchFamily="49"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sym typeface="Symbol" panose="05050102010706020507" pitchFamily="18" charset="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的结点数都达到最大个数，第</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层从右向左连续缺若干结点，这就是完全二叉树。</a:t>
            </a:r>
            <a:endParaRPr lang="zh-CN" altLang="en-US" sz="3000" dirty="0">
              <a:latin typeface="Times New Roman" panose="02020603050405020304" pitchFamily="18" charset="0"/>
              <a:ea typeface="仿宋_GB2312" pitchFamily="49" charset="-122"/>
            </a:endParaRPr>
          </a:p>
          <a:p>
            <a:pPr>
              <a:defRPr/>
            </a:pPr>
            <a:endParaRPr lang="en-US" altLang="zh-CN" sz="3000" dirty="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7878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7802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 name="Rectangle 20"/>
          <p:cNvSpPr>
            <a:spLocks noGrp="1" noChangeArrowheads="1"/>
          </p:cNvSpPr>
          <p:nvPr>
            <p:ph type="title"/>
          </p:nvPr>
        </p:nvSpPr>
        <p:spPr>
          <a:xfrm>
            <a:off x="411163" y="80963"/>
            <a:ext cx="6408737" cy="708025"/>
          </a:xfrm>
        </p:spPr>
        <p:txBody>
          <a:bodyPr>
            <a:normAutofit/>
          </a:bodyPr>
          <a:lstStyle/>
          <a:p>
            <a:r>
              <a:rPr lang="zh-CN" altLang="en-US" sz="4000" b="1" dirty="0" smtClean="0">
                <a:latin typeface="华文新魏" panose="02010800040101010101" pitchFamily="2" charset="-122"/>
                <a:ea typeface="华文新魏" panose="02010800040101010101" pitchFamily="2" charset="-122"/>
              </a:rPr>
              <a:t>几个特殊的二叉树</a:t>
            </a:r>
            <a:endParaRPr lang="en-US" altLang="zh-CN" sz="40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387113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normAutofit fontScale="90000"/>
          </a:bodyPr>
          <a:lstStyle/>
          <a:p>
            <a:r>
              <a:rPr lang="zh-CN" altLang="en-US" dirty="0"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30576"/>
            <a:ext cx="2216150" cy="1477962"/>
          </a:xfrm>
        </p:spPr>
      </p:pic>
      <p:sp>
        <p:nvSpPr>
          <p:cNvPr id="78852"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17700"/>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1981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dirty="0" smtClean="0">
                <a:latin typeface="Times New Roman" panose="02020603050405020304" pitchFamily="18" charset="0"/>
              </a:rPr>
              <a:t>下面</a:t>
            </a:r>
            <a:r>
              <a:rPr lang="zh-CN" altLang="en-US" sz="2400" dirty="0">
                <a:latin typeface="Times New Roman" panose="02020603050405020304" pitchFamily="18" charset="0"/>
              </a:rPr>
              <a:t>的二叉树中，</a:t>
            </a:r>
            <a:r>
              <a:rPr lang="en-US" altLang="zh-CN" sz="2400" dirty="0">
                <a:latin typeface="Times New Roman" panose="02020603050405020304" pitchFamily="18" charset="0"/>
              </a:rPr>
              <a:t>(      )</a:t>
            </a:r>
            <a:r>
              <a:rPr lang="zh-CN" altLang="en-US" sz="2400" dirty="0">
                <a:latin typeface="Times New Roman" panose="02020603050405020304" pitchFamily="18" charset="0"/>
              </a:rPr>
              <a:t>不是完全二叉树。 </a:t>
            </a:r>
          </a:p>
        </p:txBody>
      </p:sp>
    </p:spTree>
    <p:extLst>
      <p:ext uri="{BB962C8B-B14F-4D97-AF65-F5344CB8AC3E}">
        <p14:creationId xmlns:p14="http://schemas.microsoft.com/office/powerpoint/2010/main" val="1624615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2971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2743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769620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92202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87630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73914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685800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83820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7391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80772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4343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33528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51816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47244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3352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876300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655320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55626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52578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37338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34290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2891408" y="800100"/>
            <a:ext cx="7741096"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smtClean="0">
                <a:solidFill>
                  <a:schemeClr val="tx2"/>
                </a:solidFill>
                <a:latin typeface="华文新魏" panose="02010800040101010101" pitchFamily="2" charset="-122"/>
                <a:ea typeface="华文新魏" panose="02010800040101010101" pitchFamily="2" charset="-122"/>
              </a:rPr>
              <a:t>正</a:t>
            </a:r>
            <a:r>
              <a:rPr lang="zh-CN" altLang="en-US" sz="3600" dirty="0">
                <a:solidFill>
                  <a:schemeClr val="tx2"/>
                </a:solidFill>
                <a:latin typeface="华文新魏" panose="02010800040101010101" pitchFamily="2" charset="-122"/>
                <a:ea typeface="华文新魏" panose="02010800040101010101" pitchFamily="2" charset="-122"/>
              </a:rPr>
              <a:t>则</a:t>
            </a:r>
            <a:r>
              <a:rPr lang="zh-CN" altLang="en-US" sz="3600" dirty="0" smtClean="0">
                <a:solidFill>
                  <a:schemeClr val="tx2"/>
                </a:solidFill>
                <a:latin typeface="华文新魏" panose="02010800040101010101" pitchFamily="2" charset="-122"/>
                <a:ea typeface="华文新魏" panose="02010800040101010101" pitchFamily="2" charset="-122"/>
              </a:rPr>
              <a:t>二叉树             理想</a:t>
            </a:r>
            <a:r>
              <a:rPr lang="zh-CN" altLang="en-US" sz="3600" dirty="0">
                <a:solidFill>
                  <a:schemeClr val="tx2"/>
                </a:solidFill>
                <a:latin typeface="华文新魏" panose="02010800040101010101" pitchFamily="2" charset="-122"/>
                <a:ea typeface="华文新魏" panose="02010800040101010101" pitchFamily="2" charset="-122"/>
              </a:rPr>
              <a:t>平衡二叉树</a:t>
            </a:r>
          </a:p>
        </p:txBody>
      </p:sp>
      <p:sp>
        <p:nvSpPr>
          <p:cNvPr id="43032" name="Oval 24"/>
          <p:cNvSpPr>
            <a:spLocks noChangeArrowheads="1"/>
          </p:cNvSpPr>
          <p:nvPr/>
        </p:nvSpPr>
        <p:spPr bwMode="auto">
          <a:xfrm>
            <a:off x="3276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3733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5105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556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6400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8915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3505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4495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53340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6705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7543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85344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9372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31242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49530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71628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89916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40386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7848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350520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320040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30480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35052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3276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647700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685800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654050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231775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extLst>
      <p:ext uri="{BB962C8B-B14F-4D97-AF65-F5344CB8AC3E}">
        <p14:creationId xmlns:p14="http://schemas.microsoft.com/office/powerpoint/2010/main" val="1762730860"/>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
        <p:nvSpPr>
          <p:cNvPr id="122885" name="Rectangle 5"/>
          <p:cNvSpPr>
            <a:spLocks noGrp="1" noChangeArrowheads="1"/>
          </p:cNvSpPr>
          <p:nvPr>
            <p:ph idx="1"/>
          </p:nvPr>
        </p:nvSpPr>
        <p:spPr>
          <a:xfrm>
            <a:off x="1127448" y="1447801"/>
            <a:ext cx="10369152" cy="4860925"/>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1</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若二叉树结点的层次从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开始</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则在二叉树的第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层最多有</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i</a:t>
            </a:r>
            <a:r>
              <a:rPr lang="en-US" altLang="zh-CN" sz="3000"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i="1" baseline="30000"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i</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a:t>
            </a:r>
            <a:r>
              <a:rPr lang="zh-CN" altLang="en-US" sz="3000" b="1" dirty="0">
                <a:solidFill>
                  <a:srgbClr val="006600"/>
                </a:solidFill>
                <a:latin typeface="Times New Roman" panose="02020603050405020304" pitchFamily="18" charset="0"/>
                <a:ea typeface="仿宋_GB2312" pitchFamily="49" charset="-122"/>
              </a:rPr>
              <a:t>证明用数学归纳法</a:t>
            </a:r>
            <a:r>
              <a:rPr lang="en-US" altLang="zh-CN" sz="3000" b="1" dirty="0">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dirty="0">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深度为 </a:t>
            </a:r>
            <a:r>
              <a:rPr lang="en-US" altLang="zh-CN" sz="3000" b="1" i="1"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的二叉树最少有 </a:t>
            </a:r>
            <a:r>
              <a:rPr lang="en-US" altLang="zh-CN" sz="3000" b="1" i="1" dirty="0">
                <a:solidFill>
                  <a:schemeClr val="tx2"/>
                </a:solidFill>
                <a:latin typeface="Times New Roman" panose="02020603050405020304" pitchFamily="18" charset="0"/>
                <a:ea typeface="仿宋_GB2312" pitchFamily="49" charset="-122"/>
              </a:rPr>
              <a:t>k</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个结点，最多有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dirty="0">
                <a:solidFill>
                  <a:srgbClr val="0080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因为每一层最少要有</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个结点，因此，最少结点数为 </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。最多结点个数借助性质</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：用求等比级数前</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D60093"/>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0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1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2 </a:t>
            </a:r>
            <a:r>
              <a:rPr lang="en-US" altLang="zh-CN" sz="3000" b="1" dirty="0">
                <a:solidFill>
                  <a:schemeClr val="tx2"/>
                </a:solidFill>
                <a:latin typeface="Times New Roman" panose="02020603050405020304" pitchFamily="18" charset="0"/>
                <a:ea typeface="仿宋_GB2312" pitchFamily="49" charset="-122"/>
              </a:rPr>
              <a:t>+ …+2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 = 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idx="1"/>
          </p:nvPr>
        </p:nvSpPr>
        <p:spPr>
          <a:xfrm>
            <a:off x="1271464" y="838200"/>
            <a:ext cx="9505056" cy="5507038"/>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3</a:t>
            </a:r>
            <a:r>
              <a:rPr lang="en-US" altLang="zh-CN"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smtClean="0">
                <a:solidFill>
                  <a:srgbClr val="006600"/>
                </a:solidFill>
                <a:latin typeface="Times New Roman" panose="02020603050405020304" pitchFamily="18" charset="0"/>
                <a:ea typeface="仿宋_GB2312" pitchFamily="49" charset="-122"/>
              </a:rPr>
              <a:t>         </a:t>
            </a:r>
            <a:r>
              <a:rPr lang="en-US" altLang="zh-CN" sz="3000" b="1" dirty="0" smtClean="0">
                <a:solidFill>
                  <a:srgbClr val="006600"/>
                </a:solidFill>
                <a:latin typeface="Times New Roman" panose="02020603050405020304" pitchFamily="18" charset="0"/>
                <a:ea typeface="仿宋_GB2312" pitchFamily="49" charset="-122"/>
              </a:rPr>
              <a:t>2</a:t>
            </a:r>
            <a:r>
              <a:rPr lang="en-US" altLang="zh-CN" sz="3000" b="1" i="1" baseline="30000" dirty="0" smtClean="0">
                <a:solidFill>
                  <a:srgbClr val="006600"/>
                </a:solidFill>
                <a:latin typeface="Times New Roman" panose="02020603050405020304" pitchFamily="18" charset="0"/>
                <a:ea typeface="仿宋_GB2312" pitchFamily="49" charset="-122"/>
              </a:rPr>
              <a:t>k</a:t>
            </a:r>
            <a:r>
              <a:rPr lang="en-US" altLang="zh-CN" sz="3000" b="1" baseline="30000" dirty="0" smtClean="0">
                <a:solidFill>
                  <a:srgbClr val="006600"/>
                </a:solidFill>
                <a:latin typeface="Courier New" panose="02070309020205020404" pitchFamily="49" charset="0"/>
                <a:ea typeface="仿宋_GB2312" pitchFamily="49" charset="-122"/>
              </a:rPr>
              <a:t>-</a:t>
            </a:r>
            <a:r>
              <a:rPr lang="en-US" altLang="zh-CN" sz="3000" b="1" baseline="30000" dirty="0" smtClean="0">
                <a:solidFill>
                  <a:srgbClr val="006600"/>
                </a:solidFill>
                <a:latin typeface="Times New Roman" panose="02020603050405020304" pitchFamily="18" charset="0"/>
                <a:ea typeface="仿宋_GB2312" pitchFamily="49" charset="-122"/>
              </a:rPr>
              <a:t>1</a:t>
            </a:r>
            <a:r>
              <a:rPr lang="en-US" altLang="zh-CN" sz="3000" dirty="0" smtClean="0">
                <a:solidFill>
                  <a:srgbClr val="006600"/>
                </a:solidFill>
                <a:latin typeface="Courier New" panose="02070309020205020404" pitchFamily="49" charset="0"/>
                <a:ea typeface="仿宋_GB2312" pitchFamily="49" charset="-122"/>
              </a:rPr>
              <a:t>-</a:t>
            </a:r>
            <a:r>
              <a:rPr lang="en-US" altLang="zh-CN" sz="3000" b="1" dirty="0" smtClean="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9525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9220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8686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8305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8153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8610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9067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9525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7696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3851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2382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5384801" y="2997201"/>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5915820" y="2564607"/>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9144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8686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7315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6781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8305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7315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8001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7391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6858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6477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6324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6781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7239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6629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7467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8458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9296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7086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8915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7696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9906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10134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9906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9982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10134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10210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9982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9601201"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9953626"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10210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3575720" y="1290826"/>
            <a:ext cx="2893741" cy="553998"/>
          </a:xfrm>
          <a:prstGeom prst="rect">
            <a:avLst/>
          </a:prstGeom>
        </p:spPr>
        <p:txBody>
          <a:bodyPr wrap="none">
            <a:spAutoFit/>
          </a:bodyPr>
          <a:lstStyle/>
          <a:p>
            <a:r>
              <a:rPr lang="en-US"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
        <p:nvSpPr>
          <p:cNvPr id="47"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idx="1"/>
          </p:nvPr>
        </p:nvSpPr>
        <p:spPr>
          <a:xfrm>
            <a:off x="1415480" y="873126"/>
            <a:ext cx="9505056" cy="5508625"/>
          </a:xfrm>
        </p:spPr>
        <p:txBody>
          <a:bodyPr/>
          <a:lstStyle/>
          <a:p>
            <a:pPr>
              <a:lnSpc>
                <a:spcPct val="105000"/>
              </a:lnSpc>
              <a:spcBef>
                <a:spcPct val="15000"/>
              </a:spcBef>
              <a:buClr>
                <a:srgbClr val="800080"/>
              </a:buClr>
              <a:buSzPct val="50000"/>
              <a:defRPr/>
            </a:pPr>
            <a:r>
              <a:rPr lang="zh-CN" altLang="en-US" sz="3000" b="1" u="sng" dirty="0">
                <a:solidFill>
                  <a:srgbClr val="FF3300"/>
                </a:solidFill>
                <a:latin typeface="Times New Roman" panose="02020603050405020304" pitchFamily="18" charset="0"/>
                <a:ea typeface="仿宋_GB2312" pitchFamily="49" charset="-122"/>
              </a:rPr>
              <a:t>性质</a:t>
            </a:r>
            <a:r>
              <a:rPr lang="en-US" altLang="zh-CN" sz="3000" b="1" u="sng" dirty="0">
                <a:solidFill>
                  <a:srgbClr val="FF3300"/>
                </a:solidFill>
                <a:latin typeface="Times New Roman" panose="02020603050405020304" pitchFamily="18" charset="0"/>
                <a:ea typeface="仿宋_GB2312" pitchFamily="49" charset="-122"/>
              </a:rPr>
              <a:t>4</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对任何一棵</a:t>
            </a:r>
            <a:r>
              <a:rPr lang="zh-CN" altLang="en-US" sz="3000" b="1" u="sng" dirty="0">
                <a:solidFill>
                  <a:srgbClr val="000099"/>
                </a:solidFill>
                <a:latin typeface="Times New Roman" panose="02020603050405020304" pitchFamily="18" charset="0"/>
                <a:ea typeface="仿宋_GB2312" pitchFamily="49" charset="-122"/>
              </a:rPr>
              <a:t>二叉树</a:t>
            </a:r>
            <a:r>
              <a:rPr lang="zh-CN" altLang="en-US" sz="3000" b="1" dirty="0">
                <a:solidFill>
                  <a:srgbClr val="000099"/>
                </a:solidFill>
                <a:latin typeface="Times New Roman" panose="02020603050405020304" pitchFamily="18" charset="0"/>
                <a:ea typeface="仿宋_GB2312" pitchFamily="49" charset="-122"/>
              </a:rPr>
              <a:t>，如果其叶结点有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0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度为 </a:t>
            </a:r>
            <a:r>
              <a:rPr lang="en-US" altLang="zh-CN" sz="3000" b="1"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的非叶结点有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80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0</a:t>
            </a:r>
            <a:r>
              <a:rPr lang="zh-CN" altLang="en-US"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2</a:t>
            </a:r>
            <a:r>
              <a:rPr lang="zh-CN" altLang="en-US" sz="3000" b="1" dirty="0">
                <a:solidFill>
                  <a:srgbClr val="FF3300"/>
                </a:solidFill>
                <a:latin typeface="Times New Roman" panose="02020603050405020304" pitchFamily="18" charset="0"/>
                <a:ea typeface="仿宋_GB2312" pitchFamily="49" charset="-122"/>
              </a:rPr>
              <a:t>＋</a:t>
            </a:r>
            <a:r>
              <a:rPr lang="en-US" altLang="zh-CN" sz="3000" b="1" dirty="0">
                <a:solidFill>
                  <a:srgbClr val="FF33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4223792"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4511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7175500" y="4400551"/>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5303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6600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663656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885113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
        <p:nvSpPr>
          <p:cNvPr id="39"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idx="1"/>
          </p:nvPr>
        </p:nvSpPr>
        <p:spPr>
          <a:xfrm>
            <a:off x="1343472" y="1091455"/>
            <a:ext cx="1008112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如将一棵有</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个结点的</a:t>
            </a:r>
            <a:r>
              <a:rPr lang="zh-CN" altLang="en-US" sz="3000" b="1" u="sng" dirty="0">
                <a:solidFill>
                  <a:srgbClr val="000099"/>
                </a:solidFill>
                <a:latin typeface="Times New Roman" panose="02020603050405020304" pitchFamily="18" charset="0"/>
                <a:ea typeface="仿宋_GB2312" pitchFamily="49" charset="-122"/>
              </a:rPr>
              <a:t>完全二叉树</a:t>
            </a:r>
            <a:r>
              <a:rPr lang="zh-CN" altLang="en-US" sz="3000" b="1" dirty="0">
                <a:solidFill>
                  <a:srgbClr val="000099"/>
                </a:solidFill>
                <a:latin typeface="Times New Roman" panose="02020603050405020304" pitchFamily="18" charset="0"/>
                <a:ea typeface="仿宋_GB2312" pitchFamily="49" charset="-122"/>
              </a:rPr>
              <a:t>自顶向下，同一层自左向右连续给结点编号</a:t>
            </a:r>
            <a:r>
              <a:rPr lang="en-US" altLang="zh-CN" sz="3000" b="1" dirty="0">
                <a:solidFill>
                  <a:srgbClr val="000099"/>
                </a:solidFill>
                <a:latin typeface="Times New Roman" panose="02020603050405020304" pitchFamily="18" charset="0"/>
                <a:ea typeface="仿宋_GB2312" pitchFamily="49" charset="-122"/>
              </a:rPr>
              <a:t>1, 2, …, </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，则有以下关系：</a:t>
            </a:r>
            <a:r>
              <a:rPr lang="zh-CN" altLang="en-US"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6600825" y="3962401"/>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
        <p:nvSpPr>
          <p:cNvPr id="33"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2286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3048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3048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2971800" y="4191001"/>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3124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sp>
        <p:nvSpPr>
          <p:cNvPr id="45064" name="标题 1"/>
          <p:cNvSpPr>
            <a:spLocks noGrp="1"/>
          </p:cNvSpPr>
          <p:nvPr>
            <p:ph type="title"/>
          </p:nvPr>
        </p:nvSpPr>
        <p:spPr>
          <a:xfrm>
            <a:off x="486568" y="1"/>
            <a:ext cx="5122863" cy="869950"/>
          </a:xfrm>
        </p:spPr>
        <p:txBody>
          <a:bodyPr/>
          <a:lstStyle/>
          <a:p>
            <a:r>
              <a:rPr lang="zh-CN" altLang="en-US" dirty="0" smtClean="0"/>
              <a:t>课堂练习</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4624"/>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normAutofit fontScale="90000"/>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6600825" y="16287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7319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8401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pic>
        <p:nvPicPr>
          <p:cNvPr id="4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154" y="463254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标题 1"/>
          <p:cNvSpPr>
            <a:spLocks noGrp="1"/>
          </p:cNvSpPr>
          <p:nvPr>
            <p:ph type="title"/>
          </p:nvPr>
        </p:nvSpPr>
        <p:spPr>
          <a:xfrm>
            <a:off x="623392" y="0"/>
            <a:ext cx="5554662" cy="869950"/>
          </a:xfrm>
        </p:spPr>
        <p:txBody>
          <a:bodyPr/>
          <a:lstStyle/>
          <a:p>
            <a:r>
              <a:rPr lang="zh-CN" altLang="en-US" dirty="0" smtClean="0"/>
              <a:t>课堂练习</a:t>
            </a:r>
          </a:p>
        </p:txBody>
      </p:sp>
      <p:pic>
        <p:nvPicPr>
          <p:cNvPr id="46082"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41164"/>
            <a:ext cx="2216150" cy="1477963"/>
          </a:xfrm>
        </p:spPr>
      </p:pic>
      <p:sp>
        <p:nvSpPr>
          <p:cNvPr id="46084" name="Rectangle 3"/>
          <p:cNvSpPr>
            <a:spLocks noChangeArrowheads="1"/>
          </p:cNvSpPr>
          <p:nvPr/>
        </p:nvSpPr>
        <p:spPr bwMode="auto">
          <a:xfrm>
            <a:off x="1919289" y="2049463"/>
            <a:ext cx="856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solidFill>
                  <a:schemeClr val="tx2"/>
                </a:solidFill>
                <a:latin typeface="Times New Roman" panose="02020603050405020304" pitchFamily="18" charset="0"/>
              </a:rPr>
              <a:t>3. </a:t>
            </a:r>
            <a:r>
              <a:rPr lang="zh-CN" altLang="zh-CN" sz="2400" dirty="0">
                <a:solidFill>
                  <a:schemeClr val="tx2"/>
                </a:solidFill>
                <a:latin typeface="Times New Roman" panose="02020603050405020304" pitchFamily="18" charset="0"/>
              </a:rPr>
              <a:t>一棵</a:t>
            </a:r>
            <a:r>
              <a:rPr lang="zh-CN" altLang="zh-CN" sz="2400" u="sng" dirty="0">
                <a:solidFill>
                  <a:schemeClr val="tx2"/>
                </a:solidFill>
                <a:latin typeface="Times New Roman" panose="02020603050405020304" pitchFamily="18" charset="0"/>
              </a:rPr>
              <a:t>完全二叉树</a:t>
            </a:r>
            <a:r>
              <a:rPr lang="zh-CN" altLang="zh-CN" sz="2400" dirty="0">
                <a:solidFill>
                  <a:schemeClr val="tx2"/>
                </a:solidFill>
                <a:latin typeface="Times New Roman" panose="02020603050405020304" pitchFamily="18" charset="0"/>
              </a:rPr>
              <a:t>上有</a:t>
            </a:r>
            <a:r>
              <a:rPr lang="en-US" altLang="zh-CN" sz="2400" dirty="0">
                <a:solidFill>
                  <a:schemeClr val="tx2"/>
                </a:solidFill>
                <a:latin typeface="Times New Roman" panose="02020603050405020304" pitchFamily="18" charset="0"/>
              </a:rPr>
              <a:t>1001</a:t>
            </a:r>
            <a:r>
              <a:rPr lang="zh-CN" altLang="en-US" sz="2400" dirty="0">
                <a:solidFill>
                  <a:schemeClr val="tx2"/>
                </a:solidFill>
                <a:latin typeface="Times New Roman" panose="02020603050405020304" pitchFamily="18" charset="0"/>
              </a:rPr>
              <a:t>个结点，其中叶子结点的个数是</a:t>
            </a:r>
            <a:r>
              <a:rPr lang="zh-CN" altLang="en-US" sz="2400" u="sng" dirty="0">
                <a:solidFill>
                  <a:schemeClr val="tx2"/>
                </a:solidFill>
                <a:latin typeface="Times New Roman" panose="02020603050405020304" pitchFamily="18" charset="0"/>
              </a:rPr>
              <a:t>                        </a:t>
            </a:r>
            <a:endParaRPr lang="en-US" altLang="zh-CN" sz="2400" dirty="0">
              <a:solidFill>
                <a:schemeClr val="tx2"/>
              </a:solidFill>
              <a:latin typeface="Times New Roman" panose="02020603050405020304" pitchFamily="18" charset="0"/>
            </a:endParaRPr>
          </a:p>
          <a:p>
            <a:endParaRPr lang="zh-CN" altLang="en-US" sz="2400" dirty="0">
              <a:solidFill>
                <a:schemeClr val="tx2"/>
              </a:solidFill>
              <a:latin typeface="Times New Roman" panose="02020603050405020304" pitchFamily="18" charset="0"/>
            </a:endParaRPr>
          </a:p>
          <a:p>
            <a:pPr algn="ctr"/>
            <a:r>
              <a:rPr lang="en-US" altLang="zh-CN" sz="2400" dirty="0">
                <a:solidFill>
                  <a:schemeClr val="tx2"/>
                </a:solidFill>
                <a:latin typeface="Times New Roman" panose="02020603050405020304" pitchFamily="18" charset="0"/>
              </a:rPr>
              <a:t>A. 250   B. 500    C. 254     D. 505      E. </a:t>
            </a:r>
            <a:r>
              <a:rPr lang="zh-CN" altLang="en-US" sz="2400" dirty="0">
                <a:solidFill>
                  <a:schemeClr val="tx2"/>
                </a:solidFill>
                <a:latin typeface="Times New Roman" panose="02020603050405020304" pitchFamily="18" charset="0"/>
              </a:rPr>
              <a:t>以上答案都不对　　</a:t>
            </a:r>
            <a:endParaRPr lang="en-US" altLang="zh-CN" sz="2400" dirty="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1884363" y="3475039"/>
            <a:ext cx="8604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rPr>
              <a:t>解：总节点数</a:t>
            </a:r>
            <a:r>
              <a:rPr lang="en-US" altLang="zh-CN" sz="2400">
                <a:latin typeface="Times New Roman" panose="02020603050405020304" pitchFamily="18" charset="0"/>
                <a:sym typeface="Wingdings" panose="05000000000000000000" pitchFamily="2" charset="2"/>
              </a:rPr>
              <a:t>n=n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2</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-1</a:t>
            </a:r>
            <a:endParaRPr lang="en-US" altLang="zh-CN" sz="240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在完全二叉树中，</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或</a:t>
            </a:r>
            <a:r>
              <a:rPr lang="en-US" altLang="zh-CN" sz="24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，在本题中只能取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a:t>
            </a:r>
            <a:endParaRPr lang="en-US" altLang="zh-CN" sz="2400">
              <a:latin typeface="Times New Roman" panose="02020603050405020304" pitchFamily="18" charset="0"/>
              <a:sym typeface="Wingdings" panose="05000000000000000000" pitchFamily="2" charset="2"/>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所以，                </a:t>
            </a:r>
            <a:r>
              <a:rPr lang="en-US" altLang="zh-CN" sz="2400">
                <a:latin typeface="Times New Roman" panose="02020603050405020304" pitchFamily="18" charset="0"/>
                <a:sym typeface="Wingdings" panose="05000000000000000000" pitchFamily="2" charset="2"/>
              </a:rPr>
              <a:t>1001=2n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		    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=501</a:t>
            </a:r>
            <a:endParaRPr lang="en-US" altLang="zh-CN" sz="2400">
              <a:sym typeface="Wingdings" panose="05000000000000000000" pitchFamily="2" charset="2"/>
            </a:endParaRPr>
          </a:p>
        </p:txBody>
      </p:sp>
      <p:sp>
        <p:nvSpPr>
          <p:cNvPr id="14" name="Rectangle 6"/>
          <p:cNvSpPr>
            <a:spLocks noChangeArrowheads="1"/>
          </p:cNvSpPr>
          <p:nvPr/>
        </p:nvSpPr>
        <p:spPr bwMode="auto">
          <a:xfrm>
            <a:off x="10107951" y="2049464"/>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blinds(vertical)">
                                      <p:cBhvr>
                                        <p:cTn id="22" dur="500"/>
                                        <p:tgtEl>
                                          <p:spTgt spid="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标题 1"/>
          <p:cNvSpPr>
            <a:spLocks noGrp="1"/>
          </p:cNvSpPr>
          <p:nvPr>
            <p:ph type="title"/>
          </p:nvPr>
        </p:nvSpPr>
        <p:spPr>
          <a:xfrm>
            <a:off x="767408" y="-31510"/>
            <a:ext cx="5267325" cy="869950"/>
          </a:xfrm>
        </p:spPr>
        <p:txBody>
          <a:bodyPr/>
          <a:lstStyle/>
          <a:p>
            <a:r>
              <a:rPr lang="zh-CN" altLang="en-US" smtClean="0"/>
              <a:t>课堂练习</a:t>
            </a:r>
          </a:p>
        </p:txBody>
      </p:sp>
      <p:pic>
        <p:nvPicPr>
          <p:cNvPr id="4710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053"/>
            <a:ext cx="2216150" cy="1477963"/>
          </a:xfrm>
        </p:spPr>
      </p:pic>
      <p:sp>
        <p:nvSpPr>
          <p:cNvPr id="47108" name="Rectangle 3"/>
          <p:cNvSpPr>
            <a:spLocks noChangeArrowheads="1"/>
          </p:cNvSpPr>
          <p:nvPr/>
        </p:nvSpPr>
        <p:spPr bwMode="auto">
          <a:xfrm>
            <a:off x="1847528" y="1340768"/>
            <a:ext cx="8578432"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在一棵度为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的树中，若有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的结点，则有</a:t>
            </a:r>
            <a:r>
              <a:rPr lang="en-US" altLang="zh-CN" sz="2800" dirty="0">
                <a:solidFill>
                  <a:schemeClr val="tx2"/>
                </a:solidFill>
                <a:latin typeface="Times New Roman" panose="02020603050405020304" pitchFamily="18" charset="0"/>
              </a:rPr>
              <a:t>____</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0</a:t>
            </a:r>
            <a:r>
              <a:rPr lang="zh-CN" altLang="en-US" sz="2800" dirty="0">
                <a:solidFill>
                  <a:schemeClr val="tx2"/>
                </a:solidFill>
                <a:latin typeface="Times New Roman" panose="02020603050405020304" pitchFamily="18" charset="0"/>
              </a:rPr>
              <a:t>的结点。</a:t>
            </a:r>
            <a:br>
              <a:rPr lang="zh-CN" altLang="en-US" sz="2800" dirty="0">
                <a:solidFill>
                  <a:schemeClr val="tx2"/>
                </a:solidFill>
                <a:latin typeface="Times New Roman" panose="02020603050405020304" pitchFamily="18" charset="0"/>
              </a:rPr>
            </a:b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5</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6</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1991989" y="3841081"/>
            <a:ext cx="8604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解：总结点数</a:t>
            </a:r>
            <a:r>
              <a:rPr lang="en-US" altLang="zh-CN" sz="2800">
                <a:latin typeface="Times New Roman" panose="02020603050405020304" pitchFamily="18" charset="0"/>
              </a:rPr>
              <a:t>n=n</a:t>
            </a:r>
            <a:r>
              <a:rPr lang="en-US" altLang="zh-CN" sz="2800" baseline="-25000">
                <a:latin typeface="Times New Roman" panose="02020603050405020304" pitchFamily="18" charset="0"/>
              </a:rPr>
              <a:t>0</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2</a:t>
            </a:r>
            <a:r>
              <a:rPr lang="en-US" altLang="zh-CN" sz="2800">
                <a:latin typeface="Times New Roman" panose="02020603050405020304" pitchFamily="18" charset="0"/>
              </a:rPr>
              <a:t>+n</a:t>
            </a:r>
            <a:r>
              <a:rPr lang="en-US" altLang="zh-CN" sz="2800" baseline="-25000">
                <a:latin typeface="Times New Roman" panose="02020603050405020304" pitchFamily="18" charset="0"/>
              </a:rPr>
              <a:t>3 </a:t>
            </a:r>
            <a:r>
              <a:rPr lang="en-US" altLang="zh-CN" sz="2800">
                <a:latin typeface="Times New Roman" panose="02020603050405020304" pitchFamily="18" charset="0"/>
              </a:rPr>
              <a:t>=n</a:t>
            </a:r>
            <a:r>
              <a:rPr lang="en-US" altLang="zh-CN" sz="2800" baseline="-25000">
                <a:latin typeface="Times New Roman" panose="02020603050405020304" pitchFamily="18" charset="0"/>
              </a:rPr>
              <a:t>0</a:t>
            </a:r>
            <a:r>
              <a:rPr lang="en-US" altLang="zh-CN" sz="2800">
                <a:latin typeface="Times New Roman" panose="02020603050405020304" pitchFamily="18" charset="0"/>
              </a:rPr>
              <a:t>+2+1+2=n</a:t>
            </a:r>
            <a:r>
              <a:rPr lang="en-US" altLang="zh-CN" sz="2800" baseline="-25000">
                <a:latin typeface="Times New Roman" panose="02020603050405020304" pitchFamily="18" charset="0"/>
              </a:rPr>
              <a:t>0</a:t>
            </a:r>
            <a:r>
              <a:rPr lang="en-US" altLang="zh-CN" sz="280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又		    </a:t>
            </a:r>
            <a:r>
              <a:rPr lang="en-US" altLang="zh-CN" sz="2800">
                <a:latin typeface="Times New Roman" panose="02020603050405020304" pitchFamily="18" charset="0"/>
                <a:sym typeface="Wingdings" panose="05000000000000000000" pitchFamily="2" charset="2"/>
              </a:rPr>
              <a:t>n=</a:t>
            </a:r>
            <a:r>
              <a:rPr lang="zh-CN" altLang="en-US" sz="2800">
                <a:latin typeface="Times New Roman" panose="02020603050405020304" pitchFamily="18" charset="0"/>
                <a:sym typeface="Wingdings" panose="05000000000000000000" pitchFamily="2" charset="2"/>
              </a:rPr>
              <a:t>分支数</a:t>
            </a:r>
            <a:r>
              <a:rPr lang="en-US" altLang="zh-CN" sz="2800">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+2n</a:t>
            </a:r>
            <a:r>
              <a:rPr lang="en-US" altLang="zh-CN" sz="2800" baseline="-25000">
                <a:latin typeface="Times New Roman" panose="02020603050405020304" pitchFamily="18" charset="0"/>
              </a:rPr>
              <a:t>2</a:t>
            </a:r>
            <a:r>
              <a:rPr lang="en-US" altLang="zh-CN" sz="2800">
                <a:latin typeface="Times New Roman" panose="02020603050405020304" pitchFamily="18" charset="0"/>
              </a:rPr>
              <a:t>+3n</a:t>
            </a:r>
            <a:r>
              <a:rPr lang="en-US" altLang="zh-CN" sz="2800" baseline="-25000">
                <a:latin typeface="Times New Roman" panose="02020603050405020304" pitchFamily="18" charset="0"/>
              </a:rPr>
              <a:t>3</a:t>
            </a:r>
            <a:r>
              <a:rPr lang="en-US" altLang="zh-CN" sz="280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800">
                <a:latin typeface="Times New Roman" panose="02020603050405020304" pitchFamily="18" charset="0"/>
              </a:rPr>
              <a:t>			=</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+2*</a:t>
            </a:r>
            <a:r>
              <a:rPr lang="en-US" altLang="zh-CN" sz="2800">
                <a:solidFill>
                  <a:srgbClr val="FF5050"/>
                </a:solidFill>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sym typeface="Wingdings" panose="05000000000000000000" pitchFamily="2" charset="2"/>
              </a:rPr>
              <a:t>+3*</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+1=11			</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所以，            </a:t>
            </a:r>
            <a:r>
              <a:rPr lang="en-US" altLang="zh-CN" sz="2800">
                <a:latin typeface="Times New Roman" panose="02020603050405020304" pitchFamily="18" charset="0"/>
                <a:sym typeface="Wingdings" panose="05000000000000000000" pitchFamily="2" charset="2"/>
              </a:rPr>
              <a:t>n</a:t>
            </a:r>
            <a:r>
              <a:rPr lang="en-US" altLang="zh-CN" sz="2800" baseline="-25000">
                <a:latin typeface="Times New Roman" panose="02020603050405020304" pitchFamily="18" charset="0"/>
                <a:sym typeface="Wingdings" panose="05000000000000000000" pitchFamily="2" charset="2"/>
              </a:rPr>
              <a:t>0</a:t>
            </a:r>
            <a:r>
              <a:rPr lang="en-US" altLang="zh-CN" sz="2800">
                <a:latin typeface="Times New Roman" panose="02020603050405020304" pitchFamily="18" charset="0"/>
                <a:sym typeface="Wingdings" panose="05000000000000000000" pitchFamily="2" charset="2"/>
              </a:rPr>
              <a:t>=6</a:t>
            </a:r>
          </a:p>
        </p:txBody>
      </p:sp>
      <p:sp>
        <p:nvSpPr>
          <p:cNvPr id="9" name="Rectangle 6"/>
          <p:cNvSpPr>
            <a:spLocks noChangeArrowheads="1"/>
          </p:cNvSpPr>
          <p:nvPr/>
        </p:nvSpPr>
        <p:spPr bwMode="auto">
          <a:xfrm>
            <a:off x="8356277" y="2105942"/>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vertic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vertical)">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vertical)">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vertical)">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1559496" y="1484784"/>
            <a:ext cx="98118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sp>
        <p:nvSpPr>
          <p:cNvPr id="48132" name="标题 1"/>
          <p:cNvSpPr>
            <a:spLocks noGrp="1"/>
          </p:cNvSpPr>
          <p:nvPr>
            <p:ph type="title"/>
          </p:nvPr>
        </p:nvSpPr>
        <p:spPr>
          <a:xfrm>
            <a:off x="695400" y="-26403"/>
            <a:ext cx="5699125" cy="869950"/>
          </a:xfrm>
        </p:spPr>
        <p:txBody>
          <a:bodyPr/>
          <a:lstStyle/>
          <a:p>
            <a:r>
              <a:rPr lang="zh-CN" altLang="en-US" dirty="0" smtClean="0"/>
              <a:t>课堂练习</a:t>
            </a:r>
          </a:p>
        </p:txBody>
      </p:sp>
      <p:pic>
        <p:nvPicPr>
          <p:cNvPr id="48131"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128448" y="6350"/>
            <a:ext cx="2063552" cy="137619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551384" y="-27384"/>
            <a:ext cx="6696075" cy="766762"/>
          </a:xfrm>
        </p:spPr>
        <p:txBody>
          <a:bodyPr/>
          <a:lstStyle/>
          <a:p>
            <a:r>
              <a:rPr lang="zh-CN" altLang="en-US" sz="4000" b="1" dirty="0">
                <a:ea typeface="华文新魏" panose="02010800040101010101" pitchFamily="2" charset="-122"/>
              </a:rPr>
              <a:t>二叉树的抽象数据类型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28005" name="Rectangle 5"/>
          <p:cNvSpPr>
            <a:spLocks noGrp="1" noChangeArrowheads="1"/>
          </p:cNvSpPr>
          <p:nvPr>
            <p:ph idx="1"/>
          </p:nvPr>
        </p:nvSpPr>
        <p:spPr>
          <a:xfrm>
            <a:off x="1847528" y="863873"/>
            <a:ext cx="9000230" cy="5805487"/>
          </a:xfrm>
          <a:solidFill>
            <a:schemeClr val="bg1">
              <a:lumMod val="8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为左、右子树构造一棵二叉树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求树中结点个数</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IsEmpty</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判二叉树空否？</a:t>
            </a:r>
            <a:r>
              <a:rPr lang="zh-CN" altLang="en-US"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Parent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LeftChild</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Insert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Remove (T 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在树中删除元素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Find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判断</a:t>
            </a:r>
            <a:r>
              <a:rPr lang="en-US" altLang="zh-CN" sz="1600"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getData</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getRoot</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preOrder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inOrder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postOrder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levelOrder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层次序遍历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2670175" y="4108348"/>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550863" y="20654"/>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rgbClr val="0000CC"/>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2051050" y="871435"/>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bg1"/>
                  </a:solidFill>
                  <a:latin typeface="Times New Roman" panose="02020603050405020304" pitchFamily="18" charset="0"/>
                </a:rPr>
                <a:t>10</a:t>
              </a:r>
              <a:endParaRPr lang="en-US" altLang="zh-CN" sz="2400" dirty="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1342902" y="4183803"/>
            <a:ext cx="9793658" cy="2197525"/>
          </a:xfrm>
          <a:prstGeom prst="rect">
            <a:avLst/>
          </a:prstGeom>
          <a:solidFill>
            <a:srgbClr val="008000"/>
          </a:solidFill>
        </p:spPr>
        <p:txBody>
          <a:bodyPr wrap="square">
            <a:spAutoFit/>
          </a:bodyPr>
          <a:lstStyle/>
          <a:p>
            <a:pPr lvl="1" eaLnBrk="1" hangingPunct="1">
              <a:spcAft>
                <a:spcPct val="20000"/>
              </a:spcAft>
              <a:defRPr/>
            </a:pPr>
            <a:r>
              <a:rPr lang="en-US" altLang="zh-CN" sz="1800" dirty="0">
                <a:solidFill>
                  <a:schemeClr val="bg1"/>
                </a:solidFill>
                <a:latin typeface="Times New Roman" pitchFamily="18" charset="0"/>
              </a:rPr>
              <a:t>1</a:t>
            </a:r>
            <a:r>
              <a:rPr lang="zh-CN" altLang="en-US" sz="1800" dirty="0">
                <a:solidFill>
                  <a:schemeClr val="bg1"/>
                </a:solidFill>
                <a:latin typeface="Times New Roman" pitchFamily="18" charset="0"/>
              </a:rPr>
              <a:t>、在处理过程中，</a:t>
            </a:r>
            <a:r>
              <a:rPr lang="zh-CN" altLang="en-US" sz="18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1800" dirty="0">
                <a:solidFill>
                  <a:schemeClr val="bg1"/>
                </a:solidFill>
                <a:latin typeface="Times New Roman" pitchFamily="18" charset="0"/>
              </a:rPr>
              <a:t>2</a:t>
            </a:r>
            <a:r>
              <a:rPr lang="zh-CN" altLang="en-US" sz="1800" dirty="0">
                <a:solidFill>
                  <a:schemeClr val="bg1"/>
                </a:solidFill>
                <a:latin typeface="Times New Roman" pitchFamily="18" charset="0"/>
              </a:rPr>
              <a:t>、用顺序方法存储二叉树，就是要</a:t>
            </a:r>
            <a:r>
              <a:rPr lang="zh-CN" altLang="en-US" sz="18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1800" dirty="0">
                <a:solidFill>
                  <a:schemeClr val="bg1"/>
                </a:solidFill>
                <a:latin typeface="Times New Roman" pitchFamily="18" charset="0"/>
              </a:rPr>
              <a:t>3</a:t>
            </a:r>
            <a:r>
              <a:rPr lang="zh-CN" altLang="en-US" sz="18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1800" dirty="0">
                <a:solidFill>
                  <a:schemeClr val="bg1"/>
                </a:solidFill>
                <a:latin typeface="Times New Roman" pitchFamily="18" charset="0"/>
              </a:rPr>
              <a:t>4</a:t>
            </a:r>
            <a:r>
              <a:rPr lang="zh-CN" altLang="en-US" sz="18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2581" y="4783139"/>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6011864"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4913313" y="716928"/>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dirty="0">
                <a:solidFill>
                  <a:srgbClr val="000099"/>
                </a:solidFill>
                <a:latin typeface="Times New Roman" panose="02020603050405020304" pitchFamily="18" charset="0"/>
                <a:ea typeface="仿宋_GB2312" pitchFamily="49" charset="-122"/>
              </a:rPr>
              <a:t>极端情形</a:t>
            </a:r>
            <a:r>
              <a:rPr lang="en-US" altLang="zh-CN" sz="3200" dirty="0">
                <a:solidFill>
                  <a:srgbClr val="000099"/>
                </a:solidFill>
                <a:latin typeface="Times New Roman" panose="02020603050405020304" pitchFamily="18" charset="0"/>
                <a:ea typeface="仿宋_GB2312" pitchFamily="49" charset="-122"/>
              </a:rPr>
              <a:t>: </a:t>
            </a:r>
            <a:r>
              <a:rPr lang="zh-CN" altLang="en-US" sz="3200" dirty="0">
                <a:solidFill>
                  <a:srgbClr val="000099"/>
                </a:solidFill>
                <a:latin typeface="Times New Roman" panose="02020603050405020304" pitchFamily="18" charset="0"/>
                <a:ea typeface="仿宋_GB2312" pitchFamily="49" charset="-122"/>
              </a:rPr>
              <a:t>只有右单支的二叉树</a:t>
            </a:r>
            <a:endParaRPr lang="zh-CN" altLang="en-US" sz="3200" dirty="0">
              <a:latin typeface="Times New Roman" panose="02020603050405020304" pitchFamily="18" charset="0"/>
            </a:endParaRPr>
          </a:p>
        </p:txBody>
      </p:sp>
      <p:grpSp>
        <p:nvGrpSpPr>
          <p:cNvPr id="51205" name="Group 84"/>
          <p:cNvGrpSpPr>
            <a:grpSpLocks/>
          </p:cNvGrpSpPr>
          <p:nvPr/>
        </p:nvGrpSpPr>
        <p:grpSpPr bwMode="auto">
          <a:xfrm>
            <a:off x="2379663" y="4005263"/>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8151814"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8545513"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9166225" y="1844676"/>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494" y="116633"/>
            <a:ext cx="3384420" cy="329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5807893" y="836712"/>
            <a:ext cx="4464050" cy="2435897"/>
            <a:chOff x="1105" y="2045"/>
            <a:chExt cx="3022" cy="1749"/>
          </a:xfrm>
        </p:grpSpPr>
        <p:sp>
          <p:nvSpPr>
            <p:cNvPr id="5" name="Oval 5"/>
            <p:cNvSpPr>
              <a:spLocks noChangeArrowheads="1"/>
            </p:cNvSpPr>
            <p:nvPr/>
          </p:nvSpPr>
          <p:spPr bwMode="auto">
            <a:xfrm>
              <a:off x="1713" y="2455"/>
              <a:ext cx="26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45"/>
              <a:ext cx="263"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55"/>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26"/>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35"/>
              <a:ext cx="271"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33"/>
              <a:ext cx="27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33"/>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390"/>
              <a:ext cx="270"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5303069" y="3465855"/>
            <a:ext cx="5400675" cy="1015395"/>
            <a:chOff x="1440" y="3656"/>
            <a:chExt cx="2448" cy="460"/>
          </a:xfrm>
        </p:grpSpPr>
        <p:sp>
          <p:nvSpPr>
            <p:cNvPr id="52232" name="Rectangle 25"/>
            <p:cNvSpPr>
              <a:spLocks noChangeArrowheads="1"/>
            </p:cNvSpPr>
            <p:nvPr/>
          </p:nvSpPr>
          <p:spPr bwMode="auto">
            <a:xfrm>
              <a:off x="1440" y="3656"/>
              <a:ext cx="2448" cy="321"/>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4"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5298306" y="4827327"/>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(1)</a:t>
            </a:r>
            <a:r>
              <a:rPr lang="zh-CN" altLang="en-US" sz="2000">
                <a:solidFill>
                  <a:srgbClr val="0000FF"/>
                </a:solidFill>
                <a:latin typeface="Times New Roman" panose="02020603050405020304" pitchFamily="18" charset="0"/>
              </a:rPr>
              <a:t>若</a:t>
            </a:r>
            <a:r>
              <a:rPr lang="en-US" altLang="zh-CN" sz="2000" i="1">
                <a:solidFill>
                  <a:srgbClr val="0000FF"/>
                </a:solidFill>
                <a:latin typeface="Times New Roman" panose="02020603050405020304" pitchFamily="18" charset="0"/>
              </a:rPr>
              <a:t>i = </a:t>
            </a:r>
            <a:r>
              <a:rPr lang="en-US" altLang="zh-CN" sz="2000">
                <a:solidFill>
                  <a:srgbClr val="0000FF"/>
                </a:solidFill>
                <a:latin typeface="Times New Roman" panose="02020603050405020304" pitchFamily="18" charset="0"/>
              </a:rPr>
              <a: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&gt;0,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的双亲结点为</a:t>
            </a:r>
            <a:r>
              <a:rPr lang="zh-CN" altLang="en-US" sz="2000">
                <a:solidFill>
                  <a:srgbClr val="0000FF"/>
                </a:solidFill>
                <a:latin typeface="Times New Roman" panose="02020603050405020304" pitchFamily="18" charset="0"/>
                <a:sym typeface="Symbol" panose="05050102010706020507" pitchFamily="18" charset="2"/>
              </a:rPr>
              <a:t></a:t>
            </a:r>
            <a:r>
              <a:rPr lang="en-US" altLang="zh-CN" sz="2000">
                <a:solidFill>
                  <a:srgbClr val="0000FF"/>
                </a:solidFill>
                <a:latin typeface="Times New Roman" panose="02020603050405020304" pitchFamily="18" charset="0"/>
                <a:sym typeface="Symbol" panose="05050102010706020507" pitchFamily="18" charset="2"/>
              </a:rPr>
              <a:t>(</a:t>
            </a:r>
            <a:r>
              <a:rPr lang="en-US" altLang="zh-CN" sz="2000" i="1">
                <a:solidFill>
                  <a:srgbClr val="0000FF"/>
                </a:solidFill>
                <a:latin typeface="Times New Roman" panose="02020603050405020304" pitchFamily="18" charset="0"/>
              </a:rPr>
              <a:t>i-1) </a:t>
            </a:r>
            <a:r>
              <a:rPr lang="en-US" altLang="zh-CN" sz="2000">
                <a:solidFill>
                  <a:srgbClr val="0000FF"/>
                </a:solidFill>
                <a:latin typeface="Times New Roman" panose="02020603050405020304" pitchFamily="18" charset="0"/>
              </a:rPr>
              <a:t>/2</a:t>
            </a:r>
            <a:r>
              <a:rPr lang="en-US" altLang="zh-CN" sz="2000">
                <a:solidFill>
                  <a:srgbClr val="0000FF"/>
                </a:solidFill>
                <a:latin typeface="Times New Roman" panose="02020603050405020304" pitchFamily="18" charset="0"/>
                <a:sym typeface="Symbol" panose="05050102010706020507" pitchFamily="18" charset="2"/>
              </a:rPr>
              <a:t></a:t>
            </a:r>
            <a:endParaRPr lang="en-US" altLang="zh-CN" sz="2000">
              <a:solidFill>
                <a:srgbClr val="0000FF"/>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(2)</a:t>
            </a:r>
            <a:r>
              <a:rPr lang="zh-CN" altLang="en-US" sz="2000">
                <a:solidFill>
                  <a:srgbClr val="0000FF"/>
                </a:solidFill>
                <a:latin typeface="Times New Roman" panose="02020603050405020304" pitchFamily="18" charset="0"/>
              </a:rPr>
              <a:t>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 </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&lt;</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结点的左孩子结点为</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i+1</a:t>
            </a:r>
            <a:endParaRPr lang="en-US" altLang="zh-CN" sz="2000">
              <a:solidFill>
                <a:srgbClr val="0000FF"/>
              </a:solidFill>
              <a:latin typeface="Times New Roman" panose="02020603050405020304" pitchFamily="18" charset="0"/>
            </a:endParaRPr>
          </a:p>
          <a:p>
            <a:pPr>
              <a:lnSpc>
                <a:spcPct val="105000"/>
              </a:lnSpc>
              <a:buClr>
                <a:srgbClr val="FF6600"/>
              </a:buClr>
              <a:buSzPct val="65000"/>
            </a:pPr>
            <a:r>
              <a:rPr lang="en-US" altLang="zh-CN" sz="2000">
                <a:solidFill>
                  <a:srgbClr val="0000FF"/>
                </a:solidFill>
                <a:latin typeface="Times New Roman" panose="02020603050405020304" pitchFamily="18" charset="0"/>
              </a:rPr>
              <a:t>(3)</a:t>
            </a:r>
            <a:r>
              <a:rPr lang="zh-CN" altLang="en-US" sz="2000">
                <a:solidFill>
                  <a:srgbClr val="0000FF"/>
                </a:solidFill>
                <a:latin typeface="Times New Roman" panose="02020603050405020304" pitchFamily="18" charset="0"/>
              </a:rPr>
              <a:t>若 </a:t>
            </a:r>
            <a:r>
              <a:rPr lang="en-US" altLang="zh-CN" sz="2000">
                <a:solidFill>
                  <a:srgbClr val="0000FF"/>
                </a:solidFill>
                <a:latin typeface="Times New Roman" panose="02020603050405020304" pitchFamily="18" charset="0"/>
              </a:rPr>
              <a:t>2*i≥ </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无右孩子</a:t>
            </a:r>
          </a:p>
          <a:p>
            <a:pPr>
              <a:lnSpc>
                <a:spcPct val="105000"/>
              </a:lnSpc>
              <a:buClr>
                <a:srgbClr val="FF6600"/>
              </a:buClr>
              <a:buSzPct val="65000"/>
            </a:pPr>
            <a:r>
              <a:rPr lang="zh-CN" altLang="en-US" sz="2000">
                <a:solidFill>
                  <a:srgbClr val="0000FF"/>
                </a:solidFill>
                <a:latin typeface="Times New Roman" panose="02020603050405020304" pitchFamily="18" charset="0"/>
              </a:rPr>
              <a:t>     若 </a:t>
            </a:r>
            <a:r>
              <a:rPr lang="en-US" altLang="zh-CN" sz="2000">
                <a:solidFill>
                  <a:srgbClr val="0000FF"/>
                </a:solidFill>
                <a:latin typeface="Times New Roman" panose="02020603050405020304" pitchFamily="18" charset="0"/>
              </a:rPr>
              <a:t>2*i&gt;</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a:t>
            </a:r>
            <a:r>
              <a:rPr lang="zh-CN" altLang="en-US" sz="2000">
                <a:solidFill>
                  <a:srgbClr val="0000FF"/>
                </a:solidFill>
                <a:latin typeface="Times New Roman" panose="02020603050405020304" pitchFamily="18" charset="0"/>
              </a:rPr>
              <a:t>的右孩子结点为</a:t>
            </a:r>
            <a:r>
              <a:rPr lang="en-US" altLang="zh-CN" sz="2000">
                <a:solidFill>
                  <a:srgbClr val="0000FF"/>
                </a:solidFill>
                <a:latin typeface="Times New Roman" panose="02020603050405020304" pitchFamily="18" charset="0"/>
              </a:rPr>
              <a:t>2* </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504" y="4726938"/>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p:nvPr>
        </p:nvSpPr>
        <p:spPr>
          <a:xfrm>
            <a:off x="326581" y="57611"/>
            <a:ext cx="5184775" cy="584200"/>
          </a:xfrm>
        </p:spPr>
        <p:txBody>
          <a:bodyPr/>
          <a:lstStyle/>
          <a:p>
            <a:pPr eaLnBrk="1" hangingPunct="1">
              <a:defRPr/>
            </a:pPr>
            <a:r>
              <a:rPr lang="zh-CN" altLang="en-US" sz="3200" b="1" dirty="0">
                <a:latin typeface="+mn-ea"/>
                <a:ea typeface="+mn-ea"/>
              </a:rPr>
              <a:t>完全二叉树的顺序存储结构</a:t>
            </a:r>
          </a:p>
        </p:txBody>
      </p:sp>
      <p:sp>
        <p:nvSpPr>
          <p:cNvPr id="52231" name="矩形 1"/>
          <p:cNvSpPr>
            <a:spLocks noChangeArrowheads="1"/>
          </p:cNvSpPr>
          <p:nvPr/>
        </p:nvSpPr>
        <p:spPr bwMode="auto">
          <a:xfrm>
            <a:off x="1023748" y="980728"/>
            <a:ext cx="3488076"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400" dirty="0">
                <a:latin typeface="Times New Roman" panose="02020603050405020304" pitchFamily="18" charset="0"/>
              </a:rPr>
              <a:t>完全二叉树结点的</a:t>
            </a:r>
            <a:r>
              <a:rPr lang="zh-CN" altLang="en-US" sz="2400" dirty="0">
                <a:solidFill>
                  <a:srgbClr val="0000FF"/>
                </a:solidFill>
                <a:latin typeface="Times New Roman" panose="02020603050405020304" pitchFamily="18" charset="0"/>
              </a:rPr>
              <a:t>层次序列</a:t>
            </a:r>
            <a:r>
              <a:rPr lang="zh-CN" altLang="en-US" sz="2400" dirty="0">
                <a:latin typeface="Times New Roman" panose="02020603050405020304" pitchFamily="18" charset="0"/>
              </a:rPr>
              <a:t>足以反映完全二叉树结构</a:t>
            </a:r>
            <a:endParaRPr lang="en-US" altLang="zh-CN" sz="2400" dirty="0">
              <a:latin typeface="Times New Roman" panose="02020603050405020304" pitchFamily="18" charset="0"/>
            </a:endParaRPr>
          </a:p>
          <a:p>
            <a:pPr>
              <a:lnSpc>
                <a:spcPct val="90000"/>
              </a:lnSpc>
              <a:spcAft>
                <a:spcPct val="20000"/>
              </a:spcAft>
            </a:pPr>
            <a:endParaRPr lang="en-US" altLang="zh-CN" sz="2400" dirty="0">
              <a:latin typeface="Times New Roman" panose="02020603050405020304" pitchFamily="18" charset="0"/>
            </a:endParaRPr>
          </a:p>
          <a:p>
            <a:pPr>
              <a:lnSpc>
                <a:spcPct val="90000"/>
              </a:lnSpc>
              <a:spcAft>
                <a:spcPct val="20000"/>
              </a:spcAft>
            </a:pPr>
            <a:r>
              <a:rPr lang="zh-CN" altLang="en-US" sz="2400" dirty="0">
                <a:solidFill>
                  <a:srgbClr val="FF0000"/>
                </a:solidFill>
                <a:latin typeface="Times New Roman" panose="02020603050405020304" pitchFamily="18" charset="0"/>
              </a:rPr>
              <a:t>特点：</a:t>
            </a:r>
            <a:endParaRPr lang="en-US" altLang="zh-CN" sz="2400" dirty="0">
              <a:solidFill>
                <a:srgbClr val="FF0000"/>
              </a:solidFill>
              <a:latin typeface="Times New Roman" panose="02020603050405020304" pitchFamily="18" charset="0"/>
            </a:endParaRPr>
          </a:p>
          <a:p>
            <a:pPr>
              <a:lnSpc>
                <a:spcPct val="90000"/>
              </a:lnSpc>
              <a:spcAft>
                <a:spcPct val="20000"/>
              </a:spcAft>
            </a:pPr>
            <a:r>
              <a:rPr lang="en-US" altLang="zh-CN" sz="2400" dirty="0">
                <a:latin typeface="Times New Roman" panose="02020603050405020304" pitchFamily="18" charset="0"/>
              </a:rPr>
              <a:t>1.</a:t>
            </a:r>
            <a:r>
              <a:rPr lang="zh-CN" altLang="en-US" sz="2400" dirty="0">
                <a:latin typeface="Times New Roman" panose="02020603050405020304" pitchFamily="18" charset="0"/>
              </a:rPr>
              <a:t>完全二叉树是最简单，最节省空间的存储方式</a:t>
            </a:r>
          </a:p>
          <a:p>
            <a:pPr>
              <a:lnSpc>
                <a:spcPct val="90000"/>
              </a:lnSpc>
              <a:spcAft>
                <a:spcPct val="20000"/>
              </a:spcAft>
            </a:pPr>
            <a:r>
              <a:rPr lang="en-US" altLang="zh-CN" sz="2400" dirty="0">
                <a:latin typeface="Times New Roman" panose="02020603050405020304" pitchFamily="18" charset="0"/>
              </a:rPr>
              <a:t>2.</a:t>
            </a:r>
            <a:r>
              <a:rPr lang="zh-CN" altLang="en-US" sz="2400" dirty="0">
                <a:latin typeface="Times New Roman" panose="02020603050405020304" pitchFamily="18" charset="0"/>
              </a:rPr>
              <a:t>完全二叉树的顺序存储，在</a:t>
            </a:r>
            <a:r>
              <a:rPr lang="zh-CN" altLang="en-US" sz="2400" dirty="0">
                <a:solidFill>
                  <a:srgbClr val="FF0000"/>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400" dirty="0">
                <a:latin typeface="Times New Roman" panose="02020603050405020304" pitchFamily="18" charset="0"/>
              </a:rPr>
              <a:t>3.</a:t>
            </a:r>
            <a:r>
              <a:rPr lang="zh-CN" altLang="en-US" sz="2400" dirty="0">
                <a:latin typeface="Times New Roman" panose="02020603050405020304" pitchFamily="18" charset="0"/>
              </a:rPr>
              <a:t>插入</a:t>
            </a:r>
            <a:r>
              <a:rPr lang="en-US" altLang="zh-CN" sz="2400" dirty="0">
                <a:latin typeface="Times New Roman" panose="02020603050405020304" pitchFamily="18" charset="0"/>
              </a:rPr>
              <a:t>/</a:t>
            </a:r>
            <a:r>
              <a:rPr lang="zh-CN" altLang="en-US" sz="2400" dirty="0">
                <a:latin typeface="Times New Roman" panose="02020603050405020304" pitchFamily="18" charset="0"/>
              </a:rPr>
              <a:t>删除结点需大量移动结点</a:t>
            </a: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4"/>
          <p:cNvSpPr>
            <a:spLocks noGrp="1" noChangeArrowheads="1"/>
          </p:cNvSpPr>
          <p:nvPr>
            <p:ph type="title"/>
          </p:nvPr>
        </p:nvSpPr>
        <p:spPr>
          <a:xfrm>
            <a:off x="436898" y="-13577"/>
            <a:ext cx="6984329" cy="649288"/>
          </a:xfrm>
        </p:spPr>
        <p:txBody>
          <a:bodyPr>
            <a:normAutofit fontScale="90000"/>
          </a:bodyPr>
          <a:lstStyle/>
          <a:p>
            <a:pPr algn="ctr"/>
            <a:r>
              <a:rPr lang="zh-CN" altLang="en-US" b="1" dirty="0" smtClean="0">
                <a:ea typeface="华文新魏" panose="02010800040101010101" pitchFamily="2" charset="-122"/>
              </a:rPr>
              <a:t>二叉树的链表表示（二叉链表）</a:t>
            </a:r>
          </a:p>
        </p:txBody>
      </p:sp>
      <p:sp>
        <p:nvSpPr>
          <p:cNvPr id="133145" name="Rectangle 25"/>
          <p:cNvSpPr>
            <a:spLocks noGrp="1" noChangeArrowheads="1"/>
          </p:cNvSpPr>
          <p:nvPr>
            <p:ph idx="1"/>
          </p:nvPr>
        </p:nvSpPr>
        <p:spPr>
          <a:xfrm>
            <a:off x="1388059" y="1031436"/>
            <a:ext cx="9553053"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chemeClr val="tx2"/>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chemeClr val="tx2"/>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chemeClr val="tx2"/>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2109987" y="3152776"/>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911424"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73045"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69870"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1420"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92818" y="2780928"/>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2494236" y="2636913"/>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2207568" y="3573464"/>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263352" y="-3344"/>
            <a:ext cx="7680250" cy="765175"/>
          </a:xfrm>
        </p:spPr>
        <p:txBody>
          <a:bodyPr>
            <a:normAutofit/>
          </a:bodyPr>
          <a:lstStyle/>
          <a:p>
            <a:r>
              <a:rPr lang="zh-CN" altLang="en-US" sz="4000" b="1" dirty="0" smtClean="0">
                <a:ea typeface="华文新魏" panose="02010800040101010101" pitchFamily="2" charset="-122"/>
              </a:rPr>
              <a:t>二叉树的链表表示（三叉链表）</a:t>
            </a:r>
          </a:p>
        </p:txBody>
      </p:sp>
      <p:sp>
        <p:nvSpPr>
          <p:cNvPr id="134180" name="Rectangle 36"/>
          <p:cNvSpPr>
            <a:spLocks noGrp="1" noChangeArrowheads="1"/>
          </p:cNvSpPr>
          <p:nvPr>
            <p:ph idx="1"/>
          </p:nvPr>
        </p:nvSpPr>
        <p:spPr>
          <a:xfrm>
            <a:off x="1487488" y="1142831"/>
            <a:ext cx="9937104" cy="1044575"/>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每个结点增加一个指向双亲的指针</a:t>
            </a:r>
            <a:r>
              <a:rPr lang="en-US" altLang="zh-CN" sz="3000" b="1" dirty="0">
                <a:solidFill>
                  <a:schemeClr val="tx2"/>
                </a:solidFill>
                <a:latin typeface="Times New Roman" panose="02020603050405020304" pitchFamily="18" charset="0"/>
                <a:ea typeface="仿宋_GB2312" pitchFamily="49" charset="-122"/>
              </a:rPr>
              <a:t>parent</a:t>
            </a:r>
            <a:r>
              <a:rPr lang="zh-CN" altLang="en-US" sz="3000" b="1" dirty="0">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8595454" y="3324133"/>
            <a:ext cx="2469098" cy="2141771"/>
          </a:xfrm>
          <a:prstGeom prst="rect">
            <a:avLst/>
          </a:prstGeom>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3733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2311401"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2508250" y="4590149"/>
            <a:ext cx="714009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836613"/>
            <a:ext cx="903605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3810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1847528"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4798318" y="865188"/>
            <a:ext cx="5618162" cy="3935412"/>
            <a:chOff x="1881" y="545"/>
            <a:chExt cx="3539" cy="2479"/>
          </a:xfrm>
        </p:grpSpPr>
        <p:sp>
          <p:nvSpPr>
            <p:cNvPr id="56325" name="Text Box 20"/>
            <p:cNvSpPr txBox="1">
              <a:spLocks noChangeArrowheads="1"/>
            </p:cNvSpPr>
            <p:nvPr/>
          </p:nvSpPr>
          <p:spPr bwMode="auto">
            <a:xfrm>
              <a:off x="2021" y="545"/>
              <a:ext cx="3399"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dirty="0">
                  <a:solidFill>
                    <a:schemeClr val="tx2"/>
                  </a:solidFill>
                  <a:latin typeface="Times New Roman" panose="02020603050405020304" pitchFamily="18" charset="0"/>
                </a:rPr>
                <a:t>A</a:t>
              </a:r>
              <a:r>
                <a:rPr lang="en-US" altLang="zh-CN" sz="3200" dirty="0">
                  <a:solidFill>
                    <a:srgbClr val="009900"/>
                  </a:solidFill>
                  <a:latin typeface="Times New Roman" panose="02020603050405020304" pitchFamily="18" charset="0"/>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B</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0         2            3</a:t>
              </a:r>
            </a:p>
            <a:p>
              <a:pPr>
                <a:lnSpc>
                  <a:spcPct val="110000"/>
                </a:lnSpc>
              </a:pPr>
              <a:r>
                <a:rPr lang="en-US" altLang="zh-CN" sz="3200" dirty="0">
                  <a:solidFill>
                    <a:schemeClr val="tx2"/>
                  </a:solidFill>
                  <a:latin typeface="Times New Roman" panose="02020603050405020304" pitchFamily="18" charset="0"/>
                </a:rPr>
                <a:t>C</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a:t>
              </a:r>
              <a:r>
                <a:rPr lang="en-US" altLang="zh-CN" sz="2400" dirty="0">
                  <a:latin typeface="Times New Roman" panose="02020603050405020304" pitchFamily="18" charset="0"/>
                </a:rPr>
                <a:t>        </a:t>
              </a:r>
              <a:r>
                <a:rPr lang="en-US" altLang="zh-CN" sz="2400" dirty="0">
                  <a:latin typeface="仿宋_GB2312" pitchFamily="49" charset="-122"/>
                  <a:ea typeface="仿宋_GB2312" pitchFamily="49" charset="-122"/>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D</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1         4           5</a:t>
              </a:r>
            </a:p>
            <a:p>
              <a:pPr>
                <a:lnSpc>
                  <a:spcPct val="110000"/>
                </a:lnSpc>
              </a:pPr>
              <a:r>
                <a:rPr lang="en-US" altLang="zh-CN" sz="3200" dirty="0">
                  <a:solidFill>
                    <a:schemeClr val="tx2"/>
                  </a:solidFill>
                  <a:latin typeface="Times New Roman" panose="02020603050405020304" pitchFamily="18" charset="0"/>
                </a:rPr>
                <a:t>E</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F</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endParaRPr lang="en-US" altLang="zh-CN" sz="2400" dirty="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685800" y="19675"/>
            <a:ext cx="5543550" cy="755650"/>
          </a:xfrm>
        </p:spPr>
        <p:txBody>
          <a:bodyPr/>
          <a:lstStyle/>
          <a:p>
            <a:r>
              <a:rPr lang="zh-CN" altLang="en-US" sz="4000" b="1" dirty="0">
                <a:ea typeface="华文新魏" panose="02010800040101010101" pitchFamily="2" charset="-122"/>
              </a:rPr>
              <a:t>二叉树的类定义</a:t>
            </a:r>
          </a:p>
        </p:txBody>
      </p:sp>
      <p:sp>
        <p:nvSpPr>
          <p:cNvPr id="137221" name="Rectangle 5"/>
          <p:cNvSpPr>
            <a:spLocks noGrp="1" noChangeArrowheads="1"/>
          </p:cNvSpPr>
          <p:nvPr>
            <p:ph idx="1"/>
          </p:nvPr>
        </p:nvSpPr>
        <p:spPr>
          <a:xfrm>
            <a:off x="2063552" y="1268760"/>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 </a:t>
            </a:r>
            <a:r>
              <a:rPr lang="en-US" altLang="zh-CN" sz="2800" dirty="0" err="1" smtClean="0">
                <a:latin typeface="Times New Roman" panose="02020603050405020304" pitchFamily="18" charset="0"/>
                <a:ea typeface="隶书" panose="02010509060101010101" pitchFamily="49" charset="-122"/>
              </a:rPr>
              <a:t>BinTreeNode</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idx="1"/>
          </p:nvPr>
        </p:nvSpPr>
        <p:spPr>
          <a:xfrm>
            <a:off x="1919288" y="152747"/>
            <a:ext cx="9865344" cy="5724525"/>
          </a:xfrm>
        </p:spPr>
        <p:txBody>
          <a:bodyPr>
            <a:noAutofit/>
          </a:bodyPr>
          <a:lstStyle/>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public:</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求结点数</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返回双亲结点</a:t>
            </a:r>
            <a:endParaRPr lang="en-US" altLang="zh-CN" sz="1800" b="1" dirty="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endParaRPr lang="en-US" altLang="zh-CN" sz="1800" b="1" dirty="0" smtClean="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a:t>
            </a:r>
            <a:r>
              <a:rPr lang="en-US" altLang="zh-CN" sz="1800" dirty="0">
                <a:latin typeface="Times New Roman" panose="02020603050405020304" pitchFamily="18" charset="0"/>
                <a:ea typeface="隶书" panose="02010509060101010101" pitchFamily="49" charset="-122"/>
              </a:rPr>
              <a:t> (t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取根</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5000"/>
              </a:spcBef>
              <a:buNone/>
              <a:defRPr/>
            </a:pPr>
            <a:r>
              <a:rPr lang="en-US" altLang="zh-CN" sz="1400" b="1"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前序遍历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中序遍历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a:t>
            </a:r>
            <a:r>
              <a:rPr lang="en-US" altLang="zh-CN" sz="1800" b="1" u="sng" dirty="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后序遍历</a:t>
            </a:r>
            <a:endParaRPr lang="zh-CN" altLang="en-US" sz="1800" u="sng" dirty="0">
              <a:latin typeface="Times New Roman" panose="02020603050405020304" pitchFamily="18" charset="0"/>
              <a:ea typeface="隶书" panose="02010509060101010101" pitchFamily="49" charset="-122"/>
            </a:endParaRP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levelOrder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层次序遍历</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idx="1"/>
          </p:nvPr>
        </p:nvSpPr>
        <p:spPr>
          <a:xfrm>
            <a:off x="1271464" y="908720"/>
            <a:ext cx="9972599" cy="5757863"/>
          </a:xfrm>
        </p:spPr>
        <p:txBody>
          <a:bodyPr>
            <a:normAutofit lnSpcReduction="10000"/>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查找</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900" dirty="0" err="1">
                <a:latin typeface="Times New Roman" panose="02020603050405020304" pitchFamily="18" charset="0"/>
                <a:ea typeface="隶书" panose="02010509060101010101" pitchFamily="49" charset="-122"/>
              </a:rPr>
              <a:t>BinTreeNode</a:t>
            </a:r>
            <a:r>
              <a:rPr lang="en-US" altLang="zh-CN" sz="1900" b="1" dirty="0">
                <a:latin typeface="Times New Roman" panose="02020603050405020304" pitchFamily="18" charset="0"/>
                <a:ea typeface="隶书" panose="02010509060101010101" pitchFamily="49" charset="-122"/>
              </a:rPr>
              <a:t>&lt;</a:t>
            </a:r>
            <a:r>
              <a:rPr lang="en-US" altLang="zh-CN" sz="19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取父结点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a:t>
            </a:r>
            <a:r>
              <a:rPr lang="en-US" altLang="zh-CN" sz="1800" b="1" dirty="0" err="1">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a:xfrm>
            <a:off x="695400" y="12271"/>
            <a:ext cx="6337300" cy="720725"/>
          </a:xfrm>
        </p:spPr>
        <p:txBody>
          <a:bodyPr/>
          <a:lstStyle/>
          <a:p>
            <a:r>
              <a:rPr lang="zh-CN" altLang="en-US" sz="4000" b="1" dirty="0">
                <a:ea typeface="华文新魏" panose="02010800040101010101" pitchFamily="2" charset="-122"/>
              </a:rPr>
              <a:t>部分成员函数的实现</a:t>
            </a:r>
          </a:p>
        </p:txBody>
      </p:sp>
      <p:sp>
        <p:nvSpPr>
          <p:cNvPr id="333826" name="Rectangle 2"/>
          <p:cNvSpPr>
            <a:spLocks noGrp="1" noChangeArrowheads="1"/>
          </p:cNvSpPr>
          <p:nvPr>
            <p:ph idx="1"/>
          </p:nvPr>
        </p:nvSpPr>
        <p:spPr>
          <a:xfrm>
            <a:off x="1415480" y="1052736"/>
            <a:ext cx="10081120" cy="5472113"/>
          </a:xfrm>
        </p:spPr>
        <p:txBody>
          <a:bodyPr>
            <a:normAutofit/>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开始</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搜索结点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t</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的双亲</a:t>
            </a:r>
            <a:r>
              <a:rPr lang="en-US" altLang="zh-CN" sz="2400" dirty="0">
                <a:solidFill>
                  <a:schemeClr val="tx2"/>
                </a:solidFill>
                <a:latin typeface="Times New Roman" panose="02020603050405020304" pitchFamily="18" charset="0"/>
                <a:ea typeface="隶书" panose="02010509060101010101" pitchFamily="49" charset="-122"/>
              </a:rPr>
              <a:t>, </a:t>
            </a:r>
            <a:endParaRPr lang="zh-CN" altLang="en-US" sz="24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若找到则返回双亲结点地址</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否则返回</a:t>
            </a:r>
            <a:r>
              <a:rPr lang="en-US" altLang="zh-CN" sz="2400" b="1" dirty="0">
                <a:solidFill>
                  <a:schemeClr val="tx2"/>
                </a:solidFill>
                <a:latin typeface="Times New Roman" panose="02020603050405020304" pitchFamily="18" charset="0"/>
                <a:ea typeface="隶书" panose="02010509060101010101" pitchFamily="49" charset="-122"/>
              </a:rPr>
              <a:t>NULL</a:t>
            </a:r>
            <a:endParaRPr lang="en-US" altLang="zh-CN"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 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 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返回父结点地址</a:t>
            </a:r>
            <a:endParaRPr lang="zh-CN" altLang="en-US" sz="24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u="sng" dirty="0">
                <a:latin typeface="Times New Roman" panose="02020603050405020304" pitchFamily="18" charset="0"/>
                <a:ea typeface="隶书" panose="02010509060101010101" pitchFamily="49" charset="-122"/>
              </a:rPr>
              <a:t>((p = Parent (</a:t>
            </a:r>
            <a:r>
              <a:rPr lang="en-US" altLang="zh-CN" sz="2400" u="sng" dirty="0" err="1">
                <a:latin typeface="Times New Roman" panose="02020603050405020304" pitchFamily="18" charset="0"/>
                <a:ea typeface="隶书" panose="02010509060101010101" pitchFamily="49" charset="-122"/>
              </a:rPr>
              <a:t>subTree</a:t>
            </a:r>
            <a:r>
              <a:rPr lang="en-US" altLang="zh-CN" sz="2400" u="sng" dirty="0">
                <a:latin typeface="楷体_GB2312" pitchFamily="49" charset="-122"/>
              </a:rPr>
              <a:t>-&gt;</a:t>
            </a:r>
            <a:r>
              <a:rPr lang="en-US" altLang="zh-CN" sz="2400" u="sng" dirty="0" err="1">
                <a:latin typeface="Times New Roman" panose="02020603050405020304" pitchFamily="18" charset="0"/>
                <a:ea typeface="隶书" panose="02010509060101010101" pitchFamily="49" charset="-122"/>
              </a:rPr>
              <a:t>leftChild</a:t>
            </a:r>
            <a:r>
              <a:rPr lang="en-US" altLang="zh-CN" sz="2400" b="1" u="sng" dirty="0">
                <a:latin typeface="Times New Roman" panose="02020603050405020304" pitchFamily="18" charset="0"/>
                <a:ea typeface="隶书" panose="02010509060101010101" pitchFamily="49" charset="-122"/>
              </a:rPr>
              <a:t>, </a:t>
            </a:r>
            <a:r>
              <a:rPr lang="en-US" altLang="zh-CN" sz="2400" u="sng" dirty="0">
                <a:latin typeface="Times New Roman" panose="02020603050405020304" pitchFamily="18" charset="0"/>
                <a:ea typeface="隶书" panose="02010509060101010101" pitchFamily="49" charset="-122"/>
              </a:rPr>
              <a:t>t))</a:t>
            </a:r>
            <a:r>
              <a:rPr lang="en-US" altLang="zh-CN" sz="2400" b="1" u="sng" dirty="0">
                <a:latin typeface="Times New Roman" panose="02020603050405020304" pitchFamily="18" charset="0"/>
                <a:ea typeface="隶书" panose="02010509060101010101" pitchFamily="49" charset="-122"/>
              </a:rPr>
              <a:t> != </a:t>
            </a:r>
            <a:r>
              <a:rPr lang="en-US" altLang="zh-CN" sz="2400" u="sng"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else return </a:t>
            </a:r>
            <a:r>
              <a:rPr lang="en-US" altLang="zh-CN" sz="2400" u="sng" dirty="0">
                <a:latin typeface="Times New Roman" panose="02020603050405020304" pitchFamily="18" charset="0"/>
                <a:ea typeface="隶书" panose="02010509060101010101" pitchFamily="49" charset="-122"/>
              </a:rPr>
              <a:t>Parent (</a:t>
            </a:r>
            <a:r>
              <a:rPr lang="en-US" altLang="zh-CN" sz="2400" u="sng" dirty="0" err="1">
                <a:latin typeface="Times New Roman" panose="02020603050405020304" pitchFamily="18" charset="0"/>
                <a:ea typeface="隶书" panose="02010509060101010101" pitchFamily="49" charset="-122"/>
              </a:rPr>
              <a:t>subTree</a:t>
            </a:r>
            <a:r>
              <a:rPr lang="en-US" altLang="zh-CN" sz="2400" u="sng" dirty="0">
                <a:latin typeface="楷体_GB2312" pitchFamily="49" charset="-122"/>
              </a:rPr>
              <a:t>-&gt;</a:t>
            </a:r>
            <a:r>
              <a:rPr lang="en-US" altLang="zh-CN" sz="2400" u="sng" dirty="0" err="1">
                <a:latin typeface="Times New Roman" panose="02020603050405020304" pitchFamily="18" charset="0"/>
                <a:ea typeface="隶书" panose="02010509060101010101" pitchFamily="49" charset="-122"/>
              </a:rPr>
              <a:t>rightChild</a:t>
            </a:r>
            <a:r>
              <a:rPr lang="en-US" altLang="zh-CN" sz="2400" b="1" u="sng" dirty="0">
                <a:latin typeface="Times New Roman" panose="02020603050405020304" pitchFamily="18" charset="0"/>
                <a:ea typeface="隶书" panose="02010509060101010101" pitchFamily="49" charset="-122"/>
              </a:rPr>
              <a:t>,</a:t>
            </a:r>
            <a:r>
              <a:rPr lang="en-US" altLang="zh-CN" sz="2400" u="sng" dirty="0">
                <a:latin typeface="Times New Roman" panose="02020603050405020304" pitchFamily="18" charset="0"/>
                <a:ea typeface="隶书" panose="02010509060101010101" pitchFamily="49" charset="-122"/>
              </a:rPr>
              <a:t> t)</a:t>
            </a:r>
            <a:r>
              <a:rPr lang="en-US" altLang="zh-CN" sz="2400" b="1" u="sng"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idx="1"/>
          </p:nvPr>
        </p:nvSpPr>
        <p:spPr>
          <a:xfrm>
            <a:off x="407368" y="873844"/>
            <a:ext cx="6984776" cy="3131790"/>
          </a:xfrm>
        </p:spPr>
        <p:style>
          <a:lnRef idx="2">
            <a:schemeClr val="dk1"/>
          </a:lnRef>
          <a:fillRef idx="1">
            <a:schemeClr val="lt1"/>
          </a:fillRef>
          <a:effectRef idx="0">
            <a:schemeClr val="dk1"/>
          </a:effectRef>
          <a:fontRef idx="minor">
            <a:schemeClr val="dk1"/>
          </a:fontRef>
        </p:style>
        <p:txBody>
          <a:bodyPr>
            <a:normAutofit lnSpcReduction="10000"/>
          </a:bodyPr>
          <a:lstStyle/>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删除根为</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zh-CN" altLang="en-US" sz="20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destroy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delete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
        <p:nvSpPr>
          <p:cNvPr id="5" name="Rectangle 4"/>
          <p:cNvSpPr txBox="1">
            <a:spLocks noChangeArrowheads="1"/>
          </p:cNvSpPr>
          <p:nvPr/>
        </p:nvSpPr>
        <p:spPr>
          <a:xfrm>
            <a:off x="4727848" y="4077072"/>
            <a:ext cx="7128792" cy="27075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template&lt;class</a:t>
            </a:r>
            <a:r>
              <a:rPr kumimoji="0" lang="en-US" altLang="zh-CN" sz="2000" b="0" dirty="0" smtClean="0">
                <a:latin typeface="Times New Roman" panose="02020603050405020304" pitchFamily="18" charset="0"/>
                <a:ea typeface="隶书" panose="02010509060101010101" pitchFamily="49" charset="-122"/>
              </a:rPr>
              <a:t> T</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5000"/>
              </a:spcBef>
              <a:spcAft>
                <a:spcPts val="0"/>
              </a:spcAft>
              <a:buFont typeface="Wingdings" panose="05000000000000000000" pitchFamily="2" charset="2"/>
              <a:buNone/>
              <a:defRPr/>
            </a:pP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operator &gt;&gt;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BinaryTree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重载操作</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输入并建立一棵二叉树</a:t>
            </a:r>
            <a:r>
              <a:rPr kumimoji="0" lang="en-US" altLang="zh-CN" sz="2000" b="1" dirty="0" smtClean="0">
                <a:solidFill>
                  <a:schemeClr val="tx2"/>
                </a:solidFill>
                <a:latin typeface="Times New Roman" panose="02020603050405020304" pitchFamily="18" charset="0"/>
                <a:ea typeface="隶书" panose="02010509060101010101" pitchFamily="49" charset="-122"/>
              </a:rPr>
              <a:t>Tree</a:t>
            </a:r>
            <a:r>
              <a:rPr kumimoji="0" lang="zh-CN" altLang="en-US" sz="2000" b="0" dirty="0" smtClean="0">
                <a:solidFill>
                  <a:schemeClr val="tx2"/>
                </a:solidFill>
                <a:latin typeface="Times New Roman" panose="02020603050405020304" pitchFamily="18" charset="0"/>
                <a:ea typeface="隶书" panose="02010509060101010101" pitchFamily="49" charset="-122"/>
              </a:rPr>
              <a:t>。</a:t>
            </a:r>
            <a:r>
              <a:rPr kumimoji="0" lang="en-US" altLang="zh-CN" sz="2000" b="0" dirty="0" smtClean="0">
                <a:solidFill>
                  <a:schemeClr val="tx2"/>
                </a:solidFill>
                <a:latin typeface="Times New Roman" panose="02020603050405020304" pitchFamily="18" charset="0"/>
                <a:ea typeface="隶书" panose="02010509060101010101" pitchFamily="49" charset="-122"/>
              </a:rPr>
              <a:t>in</a:t>
            </a:r>
            <a:r>
              <a:rPr kumimoji="0" lang="zh-CN" altLang="en-US" sz="2000" b="0" dirty="0" smtClean="0">
                <a:solidFill>
                  <a:schemeClr val="tx2"/>
                </a:solidFill>
                <a:latin typeface="Times New Roman" panose="02020603050405020304" pitchFamily="18" charset="0"/>
                <a:ea typeface="隶书" panose="02010509060101010101" pitchFamily="49" charset="-122"/>
              </a:rPr>
              <a:t>是输</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入流对象。</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CreateBinTree</a:t>
            </a:r>
            <a:r>
              <a:rPr kumimoji="0" lang="en-US" altLang="zh-CN" sz="2000" b="0" dirty="0" smtClean="0">
                <a:latin typeface="Times New Roman" panose="02020603050405020304" pitchFamily="18" charset="0"/>
                <a:ea typeface="隶书" panose="02010509060101010101" pitchFamily="49" charset="-122"/>
              </a:rPr>
              <a:t> (in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Tree.root</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建立二叉树</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return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51384" y="2332"/>
            <a:ext cx="6096000" cy="739775"/>
          </a:xfrm>
        </p:spPr>
        <p:txBody>
          <a:bodyPr/>
          <a:lstStyle/>
          <a:p>
            <a:r>
              <a:rPr lang="zh-CN" altLang="en-US" sz="4000" b="1" dirty="0">
                <a:ea typeface="华文新魏" panose="02010800040101010101" pitchFamily="2" charset="-122"/>
              </a:rPr>
              <a:t>二叉树遍历</a:t>
            </a:r>
          </a:p>
        </p:txBody>
      </p:sp>
      <p:sp>
        <p:nvSpPr>
          <p:cNvPr id="339971" name="Rectangle 3"/>
          <p:cNvSpPr>
            <a:spLocks noGrp="1" noChangeArrowheads="1"/>
          </p:cNvSpPr>
          <p:nvPr>
            <p:ph idx="1"/>
          </p:nvPr>
        </p:nvSpPr>
        <p:spPr>
          <a:xfrm>
            <a:off x="1415480" y="1341438"/>
            <a:ext cx="9649072" cy="4932362"/>
          </a:xfrm>
        </p:spPr>
        <p:txBody>
          <a:bodyPr>
            <a:normAutofit fontScale="92500" lnSpcReduction="10000"/>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600" b="1" dirty="0">
                <a:solidFill>
                  <a:schemeClr val="accent1">
                    <a:lumMod val="50000"/>
                  </a:schemeClr>
                </a:solidFill>
                <a:ea typeface="仿宋_GB2312" pitchFamily="49" charset="-122"/>
              </a:rPr>
              <a:t>	</a:t>
            </a:r>
            <a:r>
              <a:rPr lang="en-US" altLang="zh-CN" sz="2600" b="1" dirty="0" smtClean="0">
                <a:solidFill>
                  <a:schemeClr val="accent1">
                    <a:lumMod val="50000"/>
                  </a:schemeClr>
                </a:solidFill>
                <a:ea typeface="仿宋_GB2312" pitchFamily="49" charset="-122"/>
              </a:rPr>
              <a:t>     </a:t>
            </a:r>
            <a:r>
              <a:rPr lang="zh-CN" altLang="en-US" sz="2600" b="1" dirty="0" smtClean="0">
                <a:solidFill>
                  <a:schemeClr val="accent1">
                    <a:lumMod val="50000"/>
                  </a:schemeClr>
                </a:solidFill>
                <a:ea typeface="仿宋_GB2312" pitchFamily="49" charset="-122"/>
              </a:rPr>
              <a:t>广度</a:t>
            </a:r>
            <a:r>
              <a:rPr lang="zh-CN" altLang="en-US" sz="26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5951984" y="4005064"/>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152008" y="4411463"/>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normAutofit fontScale="90000"/>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2135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64561" name="Text Box 10"/>
            <p:cNvSpPr txBox="1">
              <a:spLocks noChangeArrowheads="1"/>
            </p:cNvSpPr>
            <p:nvPr/>
          </p:nvSpPr>
          <p:spPr bwMode="auto">
            <a:xfrm>
              <a:off x="1969" y="1274"/>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7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1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2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7999413" y="2930526"/>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dirty="0">
                <a:solidFill>
                  <a:schemeClr val="tx1">
                    <a:lumMod val="65000"/>
                    <a:lumOff val="35000"/>
                  </a:schemeClr>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8594726" y="3414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8596313" y="31369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34" name="Rectangle 110"/>
          <p:cNvSpPr>
            <a:spLocks noChangeArrowheads="1"/>
          </p:cNvSpPr>
          <p:nvPr/>
        </p:nvSpPr>
        <p:spPr bwMode="auto">
          <a:xfrm>
            <a:off x="8594726" y="28575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C</a:t>
            </a:r>
            <a:endParaRPr lang="zh-CN" altLang="zh-CN" sz="2400">
              <a:latin typeface="Times New Roman" panose="02020603050405020304" pitchFamily="18" charset="0"/>
            </a:endParaRPr>
          </a:p>
        </p:txBody>
      </p:sp>
      <p:sp>
        <p:nvSpPr>
          <p:cNvPr id="35" name="Rectangle 111"/>
          <p:cNvSpPr>
            <a:spLocks noChangeArrowheads="1"/>
          </p:cNvSpPr>
          <p:nvPr/>
        </p:nvSpPr>
        <p:spPr bwMode="auto">
          <a:xfrm>
            <a:off x="8580438" y="2595564"/>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D</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9140825" y="3794126"/>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sp>
        <p:nvSpPr>
          <p:cNvPr id="37" name="Rectangle 108"/>
          <p:cNvSpPr>
            <a:spLocks noChangeArrowheads="1"/>
          </p:cNvSpPr>
          <p:nvPr/>
        </p:nvSpPr>
        <p:spPr bwMode="auto">
          <a:xfrm>
            <a:off x="8602663" y="23018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E</a:t>
            </a:r>
          </a:p>
        </p:txBody>
      </p:sp>
      <p:sp>
        <p:nvSpPr>
          <p:cNvPr id="38" name="Rectangle 108"/>
          <p:cNvSpPr>
            <a:spLocks noChangeArrowheads="1"/>
          </p:cNvSpPr>
          <p:nvPr/>
        </p:nvSpPr>
        <p:spPr bwMode="auto">
          <a:xfrm>
            <a:off x="8570913" y="2024063"/>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F</a:t>
            </a:r>
          </a:p>
        </p:txBody>
      </p:sp>
      <p:sp>
        <p:nvSpPr>
          <p:cNvPr id="39" name="Rectangle 108"/>
          <p:cNvSpPr>
            <a:spLocks noChangeArrowheads="1"/>
          </p:cNvSpPr>
          <p:nvPr/>
        </p:nvSpPr>
        <p:spPr bwMode="auto">
          <a:xfrm>
            <a:off x="858996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O</a:t>
            </a:r>
          </a:p>
        </p:txBody>
      </p:sp>
      <p:sp>
        <p:nvSpPr>
          <p:cNvPr id="40" name="Rectangle 108"/>
          <p:cNvSpPr>
            <a:spLocks noChangeArrowheads="1"/>
          </p:cNvSpPr>
          <p:nvPr/>
        </p:nvSpPr>
        <p:spPr bwMode="auto">
          <a:xfrm>
            <a:off x="8599488" y="22987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G</a:t>
            </a:r>
          </a:p>
        </p:txBody>
      </p:sp>
      <p:sp>
        <p:nvSpPr>
          <p:cNvPr id="41" name="Rectangle 108"/>
          <p:cNvSpPr>
            <a:spLocks noChangeArrowheads="1"/>
          </p:cNvSpPr>
          <p:nvPr/>
        </p:nvSpPr>
        <p:spPr bwMode="auto">
          <a:xfrm>
            <a:off x="8589963" y="2027238"/>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H</a:t>
            </a:r>
          </a:p>
        </p:txBody>
      </p:sp>
      <p:sp>
        <p:nvSpPr>
          <p:cNvPr id="42" name="Rectangle 108"/>
          <p:cNvSpPr>
            <a:spLocks noChangeArrowheads="1"/>
          </p:cNvSpPr>
          <p:nvPr/>
        </p:nvSpPr>
        <p:spPr bwMode="auto">
          <a:xfrm>
            <a:off x="85883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I</a:t>
            </a:r>
          </a:p>
        </p:txBody>
      </p:sp>
      <p:sp>
        <p:nvSpPr>
          <p:cNvPr id="43" name="Rectangle 108"/>
          <p:cNvSpPr>
            <a:spLocks noChangeArrowheads="1"/>
          </p:cNvSpPr>
          <p:nvPr/>
        </p:nvSpPr>
        <p:spPr bwMode="auto">
          <a:xfrm>
            <a:off x="8575676" y="17430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J</a:t>
            </a:r>
          </a:p>
        </p:txBody>
      </p:sp>
      <p:sp>
        <p:nvSpPr>
          <p:cNvPr id="44" name="Rectangle 108"/>
          <p:cNvSpPr>
            <a:spLocks noChangeArrowheads="1"/>
          </p:cNvSpPr>
          <p:nvPr/>
        </p:nvSpPr>
        <p:spPr bwMode="auto">
          <a:xfrm>
            <a:off x="8588376" y="25939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K</a:t>
            </a:r>
          </a:p>
        </p:txBody>
      </p:sp>
      <p:sp>
        <p:nvSpPr>
          <p:cNvPr id="45" name="Rectangle 108"/>
          <p:cNvSpPr>
            <a:spLocks noChangeArrowheads="1"/>
          </p:cNvSpPr>
          <p:nvPr/>
        </p:nvSpPr>
        <p:spPr bwMode="auto">
          <a:xfrm>
            <a:off x="8575676" y="23066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L</a:t>
            </a:r>
          </a:p>
        </p:txBody>
      </p:sp>
      <p:sp>
        <p:nvSpPr>
          <p:cNvPr id="46" name="Rectangle 108"/>
          <p:cNvSpPr>
            <a:spLocks noChangeArrowheads="1"/>
          </p:cNvSpPr>
          <p:nvPr/>
        </p:nvSpPr>
        <p:spPr bwMode="auto">
          <a:xfrm>
            <a:off x="86137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M</a:t>
            </a:r>
          </a:p>
        </p:txBody>
      </p:sp>
      <p:sp>
        <p:nvSpPr>
          <p:cNvPr id="47" name="Rectangle 108"/>
          <p:cNvSpPr>
            <a:spLocks noChangeArrowheads="1"/>
          </p:cNvSpPr>
          <p:nvPr/>
        </p:nvSpPr>
        <p:spPr bwMode="auto">
          <a:xfrm>
            <a:off x="8632826" y="20272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N</a:t>
            </a:r>
          </a:p>
        </p:txBody>
      </p:sp>
      <p:sp>
        <p:nvSpPr>
          <p:cNvPr id="48" name="Rectangle 108"/>
          <p:cNvSpPr>
            <a:spLocks noChangeArrowheads="1"/>
          </p:cNvSpPr>
          <p:nvPr/>
        </p:nvSpPr>
        <p:spPr bwMode="auto">
          <a:xfrm>
            <a:off x="8618538" y="22955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P</a:t>
            </a:r>
          </a:p>
        </p:txBody>
      </p:sp>
      <p:sp>
        <p:nvSpPr>
          <p:cNvPr id="49" name="Rectangle 108"/>
          <p:cNvSpPr>
            <a:spLocks noChangeArrowheads="1"/>
          </p:cNvSpPr>
          <p:nvPr/>
        </p:nvSpPr>
        <p:spPr bwMode="auto">
          <a:xfrm>
            <a:off x="8613776" y="2017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Q</a:t>
            </a:r>
          </a:p>
        </p:txBody>
      </p:sp>
      <p:sp>
        <p:nvSpPr>
          <p:cNvPr id="50" name="Rectangle 108"/>
          <p:cNvSpPr>
            <a:spLocks noChangeArrowheads="1"/>
          </p:cNvSpPr>
          <p:nvPr/>
        </p:nvSpPr>
        <p:spPr bwMode="auto">
          <a:xfrm>
            <a:off x="8601076" y="174625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R</a:t>
            </a:r>
          </a:p>
        </p:txBody>
      </p:sp>
      <p:sp>
        <p:nvSpPr>
          <p:cNvPr id="51" name="Rectangle 108"/>
          <p:cNvSpPr>
            <a:spLocks noChangeArrowheads="1"/>
          </p:cNvSpPr>
          <p:nvPr/>
        </p:nvSpPr>
        <p:spPr bwMode="auto">
          <a:xfrm>
            <a:off x="8604251" y="284162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W</a:t>
            </a:r>
          </a:p>
        </p:txBody>
      </p:sp>
      <p:sp>
        <p:nvSpPr>
          <p:cNvPr id="52" name="Rectangle 108"/>
          <p:cNvSpPr>
            <a:spLocks noChangeArrowheads="1"/>
          </p:cNvSpPr>
          <p:nvPr/>
        </p:nvSpPr>
        <p:spPr bwMode="auto">
          <a:xfrm>
            <a:off x="8583613" y="25812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X</a:t>
            </a:r>
          </a:p>
        </p:txBody>
      </p:sp>
      <p:sp>
        <p:nvSpPr>
          <p:cNvPr id="53" name="Rectangle 108"/>
          <p:cNvSpPr>
            <a:spLocks noChangeArrowheads="1"/>
          </p:cNvSpPr>
          <p:nvPr/>
        </p:nvSpPr>
        <p:spPr bwMode="auto">
          <a:xfrm>
            <a:off x="8623301"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S</a:t>
            </a:r>
          </a:p>
        </p:txBody>
      </p:sp>
      <p:sp>
        <p:nvSpPr>
          <p:cNvPr id="54" name="Rectangle 108"/>
          <p:cNvSpPr>
            <a:spLocks noChangeArrowheads="1"/>
          </p:cNvSpPr>
          <p:nvPr/>
        </p:nvSpPr>
        <p:spPr bwMode="auto">
          <a:xfrm>
            <a:off x="859631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U</a:t>
            </a:r>
          </a:p>
        </p:txBody>
      </p:sp>
      <p:sp>
        <p:nvSpPr>
          <p:cNvPr id="55" name="Rectangle 108"/>
          <p:cNvSpPr>
            <a:spLocks noChangeArrowheads="1"/>
          </p:cNvSpPr>
          <p:nvPr/>
        </p:nvSpPr>
        <p:spPr bwMode="auto">
          <a:xfrm>
            <a:off x="8610601" y="14986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V</a:t>
            </a:r>
          </a:p>
        </p:txBody>
      </p:sp>
      <p:grpSp>
        <p:nvGrpSpPr>
          <p:cNvPr id="64541" name="Group 97"/>
          <p:cNvGrpSpPr>
            <a:grpSpLocks/>
          </p:cNvGrpSpPr>
          <p:nvPr/>
        </p:nvGrpSpPr>
        <p:grpSpPr bwMode="auto">
          <a:xfrm>
            <a:off x="8593138" y="981076"/>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3971926"/>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2312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7" name="Freeform 6"/>
          <p:cNvSpPr>
            <a:spLocks/>
          </p:cNvSpPr>
          <p:nvPr/>
        </p:nvSpPr>
        <p:spPr bwMode="auto">
          <a:xfrm>
            <a:off x="4941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8" name="Freeform 7"/>
          <p:cNvSpPr>
            <a:spLocks/>
          </p:cNvSpPr>
          <p:nvPr/>
        </p:nvSpPr>
        <p:spPr bwMode="auto">
          <a:xfrm>
            <a:off x="6361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9" name="Line 8"/>
          <p:cNvSpPr>
            <a:spLocks noChangeShapeType="1"/>
          </p:cNvSpPr>
          <p:nvPr/>
        </p:nvSpPr>
        <p:spPr bwMode="auto">
          <a:xfrm>
            <a:off x="3608389" y="4292601"/>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80" name="Line 9"/>
          <p:cNvSpPr>
            <a:spLocks noChangeShapeType="1"/>
          </p:cNvSpPr>
          <p:nvPr/>
        </p:nvSpPr>
        <p:spPr bwMode="auto">
          <a:xfrm>
            <a:off x="2833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95" name="Rectangle 20"/>
          <p:cNvSpPr>
            <a:spLocks noChangeArrowheads="1"/>
          </p:cNvSpPr>
          <p:nvPr/>
        </p:nvSpPr>
        <p:spPr bwMode="auto">
          <a:xfrm>
            <a:off x="7832385" y="5271949"/>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82895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8289584" y="5119548"/>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87467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8746784"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92039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9202408"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96611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9659608"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101183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10116808"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10488488"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10488489"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7882888"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4920254" y="379412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3525042" y="4012754"/>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6261059" y="4076818"/>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2635995" y="436720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8328249"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8818992"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9251040"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9696401"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4212910" y="4383728"/>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grpId="1" nodeType="clickEffect">
                                  <p:stCondLst>
                                    <p:cond delay="0"/>
                                  </p:stCondLst>
                                  <p:childTnLst>
                                    <p:animEffect transition="out" filter="blinds(horizontal)">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linds(horizontal)">
                                      <p:cBhvr>
                                        <p:cTn id="62" dur="500"/>
                                        <p:tgtEl>
                                          <p:spTgt spid="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linds(horizontal)">
                                      <p:cBhvr>
                                        <p:cTn id="67" dur="500"/>
                                        <p:tgtEl>
                                          <p:spTgt spid="4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xit" presetSubtype="10" fill="hold" grpId="1" nodeType="clickEffect">
                                  <p:stCondLst>
                                    <p:cond delay="0"/>
                                  </p:stCondLst>
                                  <p:childTnLst>
                                    <p:animEffect transition="out" filter="blinds(horizontal)">
                                      <p:cBhvr>
                                        <p:cTn id="71" dur="500"/>
                                        <p:tgtEl>
                                          <p:spTgt spid="43"/>
                                        </p:tgtEl>
                                      </p:cBhvr>
                                    </p:animEffect>
                                    <p:set>
                                      <p:cBhvr>
                                        <p:cTn id="72" dur="1" fill="hold">
                                          <p:stCondLst>
                                            <p:cond delay="499"/>
                                          </p:stCondLst>
                                        </p:cTn>
                                        <p:tgtEl>
                                          <p:spTgt spid="43"/>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xit" presetSubtype="10" fill="hold" grpId="1" nodeType="clickEffect">
                                  <p:stCondLst>
                                    <p:cond delay="0"/>
                                  </p:stCondLst>
                                  <p:childTnLst>
                                    <p:animEffect transition="out" filter="blinds(horizontal)">
                                      <p:cBhvr>
                                        <p:cTn id="81" dur="500"/>
                                        <p:tgtEl>
                                          <p:spTgt spid="40"/>
                                        </p:tgtEl>
                                      </p:cBhvr>
                                    </p:animEffect>
                                    <p:set>
                                      <p:cBhvr>
                                        <p:cTn id="82" dur="1" fill="hold">
                                          <p:stCondLst>
                                            <p:cond delay="499"/>
                                          </p:stCondLst>
                                        </p:cTn>
                                        <p:tgtEl>
                                          <p:spTgt spid="40"/>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xit" presetSubtype="10" fill="hold" grpId="1" nodeType="clickEffect">
                                  <p:stCondLst>
                                    <p:cond delay="0"/>
                                  </p:stCondLst>
                                  <p:childTnLst>
                                    <p:animEffect transition="out" filter="blinds(horizontal)">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blinds(horizontal)">
                                      <p:cBhvr>
                                        <p:cTn id="92" dur="500"/>
                                        <p:tgtEl>
                                          <p:spTgt spid="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blinds(horizontal)">
                                      <p:cBhvr>
                                        <p:cTn id="97" dur="500"/>
                                        <p:tgtEl>
                                          <p:spTgt spid="4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46"/>
                                        </p:tgtEl>
                                      </p:cBhvr>
                                    </p:animEffect>
                                    <p:set>
                                      <p:cBhvr>
                                        <p:cTn id="107" dur="1" fill="hold">
                                          <p:stCondLst>
                                            <p:cond delay="499"/>
                                          </p:stCondLst>
                                        </p:cTn>
                                        <p:tgtEl>
                                          <p:spTgt spid="46"/>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blinds(horizontal)">
                                      <p:cBhvr>
                                        <p:cTn id="112" dur="500"/>
                                        <p:tgtEl>
                                          <p:spTgt spid="4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linds(horizontal)">
                                      <p:cBhvr>
                                        <p:cTn id="117" dur="500"/>
                                        <p:tgtEl>
                                          <p:spTgt spid="3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xit" presetSubtype="10" fill="hold" grpId="1" nodeType="clickEffect">
                                  <p:stCondLst>
                                    <p:cond delay="0"/>
                                  </p:stCondLst>
                                  <p:childTnLst>
                                    <p:animEffect transition="out" filter="blinds(horizontal)">
                                      <p:cBhvr>
                                        <p:cTn id="121" dur="500"/>
                                        <p:tgtEl>
                                          <p:spTgt spid="39"/>
                                        </p:tgtEl>
                                      </p:cBhvr>
                                    </p:animEffect>
                                    <p:set>
                                      <p:cBhvr>
                                        <p:cTn id="122" dur="1" fill="hold">
                                          <p:stCondLst>
                                            <p:cond delay="499"/>
                                          </p:stCondLst>
                                        </p:cTn>
                                        <p:tgtEl>
                                          <p:spTgt spid="39"/>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xit" presetSubtype="10" fill="hold" grpId="1" nodeType="clickEffect">
                                  <p:stCondLst>
                                    <p:cond delay="0"/>
                                  </p:stCondLst>
                                  <p:childTnLst>
                                    <p:animEffect transition="out" filter="blinds(horizont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xit" presetSubtype="10" fill="hold" grpId="1" nodeType="clickEffect">
                                  <p:stCondLst>
                                    <p:cond delay="0"/>
                                  </p:stCondLst>
                                  <p:childTnLst>
                                    <p:animEffect transition="out" filter="blinds(horizontal)">
                                      <p:cBhvr>
                                        <p:cTn id="131" dur="500"/>
                                        <p:tgtEl>
                                          <p:spTgt spid="45"/>
                                        </p:tgtEl>
                                      </p:cBhvr>
                                    </p:animEffect>
                                    <p:set>
                                      <p:cBhvr>
                                        <p:cTn id="132" dur="1" fill="hold">
                                          <p:stCondLst>
                                            <p:cond delay="499"/>
                                          </p:stCondLst>
                                        </p:cTn>
                                        <p:tgtEl>
                                          <p:spTgt spid="45"/>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blinds(horizontal)">
                                      <p:cBhvr>
                                        <p:cTn id="137" dur="500"/>
                                        <p:tgtEl>
                                          <p:spTgt spid="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blinds(horizontal)">
                                      <p:cBhvr>
                                        <p:cTn id="142" dur="500"/>
                                        <p:tgtEl>
                                          <p:spTgt spid="4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blinds(horizontal)">
                                      <p:cBhvr>
                                        <p:cTn id="147" dur="500"/>
                                        <p:tgtEl>
                                          <p:spTgt spid="50"/>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xit" presetSubtype="10" fill="hold" grpId="1" nodeType="clickEffect">
                                  <p:stCondLst>
                                    <p:cond delay="0"/>
                                  </p:stCondLst>
                                  <p:childTnLst>
                                    <p:animEffect transition="out" filter="blinds(horizontal)">
                                      <p:cBhvr>
                                        <p:cTn id="151" dur="500"/>
                                        <p:tgtEl>
                                          <p:spTgt spid="50"/>
                                        </p:tgtEl>
                                      </p:cBhvr>
                                    </p:animEffect>
                                    <p:set>
                                      <p:cBhvr>
                                        <p:cTn id="152" dur="1" fill="hold">
                                          <p:stCondLst>
                                            <p:cond delay="499"/>
                                          </p:stCondLst>
                                        </p:cTn>
                                        <p:tgtEl>
                                          <p:spTgt spid="50"/>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xit" presetSubtype="10" fill="hold" grpId="1" nodeType="clickEffect">
                                  <p:stCondLst>
                                    <p:cond delay="0"/>
                                  </p:stCondLst>
                                  <p:childTnLst>
                                    <p:animEffect transition="out" filter="blinds(horizontal)">
                                      <p:cBhvr>
                                        <p:cTn id="156" dur="500"/>
                                        <p:tgtEl>
                                          <p:spTgt spid="49"/>
                                        </p:tgtEl>
                                      </p:cBhvr>
                                    </p:animEffect>
                                    <p:set>
                                      <p:cBhvr>
                                        <p:cTn id="157" dur="1" fill="hold">
                                          <p:stCondLst>
                                            <p:cond delay="499"/>
                                          </p:stCondLst>
                                        </p:cTn>
                                        <p:tgtEl>
                                          <p:spTgt spid="49"/>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blinds(horizontal)">
                                      <p:cBhvr>
                                        <p:cTn id="162" dur="500"/>
                                        <p:tgtEl>
                                          <p:spTgt spid="53"/>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blinds(horizontal)">
                                      <p:cBhvr>
                                        <p:cTn id="167" dur="500"/>
                                        <p:tgtEl>
                                          <p:spTgt spid="5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blinds(horizontal)">
                                      <p:cBhvr>
                                        <p:cTn id="172" dur="500"/>
                                        <p:tgtEl>
                                          <p:spTgt spid="55"/>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xit" presetSubtype="10" fill="hold" grpId="1" nodeType="clickEffect">
                                  <p:stCondLst>
                                    <p:cond delay="0"/>
                                  </p:stCondLst>
                                  <p:childTnLst>
                                    <p:animEffect transition="out" filter="blinds(horizontal)">
                                      <p:cBhvr>
                                        <p:cTn id="176" dur="500"/>
                                        <p:tgtEl>
                                          <p:spTgt spid="55"/>
                                        </p:tgtEl>
                                      </p:cBhvr>
                                    </p:animEffect>
                                    <p:set>
                                      <p:cBhvr>
                                        <p:cTn id="177" dur="1" fill="hold">
                                          <p:stCondLst>
                                            <p:cond delay="499"/>
                                          </p:stCondLst>
                                        </p:cTn>
                                        <p:tgtEl>
                                          <p:spTgt spid="55"/>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xit" presetSubtype="10" fill="hold" grpId="1" nodeType="clickEffect">
                                  <p:stCondLst>
                                    <p:cond delay="0"/>
                                  </p:stCondLst>
                                  <p:childTnLst>
                                    <p:animEffect transition="out" filter="blinds(horizontal)">
                                      <p:cBhvr>
                                        <p:cTn id="181" dur="500"/>
                                        <p:tgtEl>
                                          <p:spTgt spid="54"/>
                                        </p:tgtEl>
                                      </p:cBhvr>
                                    </p:animEffect>
                                    <p:set>
                                      <p:cBhvr>
                                        <p:cTn id="182" dur="1" fill="hold">
                                          <p:stCondLst>
                                            <p:cond delay="499"/>
                                          </p:stCondLst>
                                        </p:cTn>
                                        <p:tgtEl>
                                          <p:spTgt spid="54"/>
                                        </p:tgtEl>
                                        <p:attrNameLst>
                                          <p:attrName>style.visibility</p:attrName>
                                        </p:attrNameLst>
                                      </p:cBhvr>
                                      <p:to>
                                        <p:strVal val="hidden"/>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xit" presetSubtype="10" fill="hold" grpId="1" nodeType="clickEffect">
                                  <p:stCondLst>
                                    <p:cond delay="0"/>
                                  </p:stCondLst>
                                  <p:childTnLst>
                                    <p:animEffect transition="out" filter="blinds(horizontal)">
                                      <p:cBhvr>
                                        <p:cTn id="186" dur="500"/>
                                        <p:tgtEl>
                                          <p:spTgt spid="53"/>
                                        </p:tgtEl>
                                      </p:cBhvr>
                                    </p:animEffect>
                                    <p:set>
                                      <p:cBhvr>
                                        <p:cTn id="187" dur="1" fill="hold">
                                          <p:stCondLst>
                                            <p:cond delay="499"/>
                                          </p:stCondLst>
                                        </p:cTn>
                                        <p:tgtEl>
                                          <p:spTgt spid="53"/>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xit" presetSubtype="10" fill="hold" grpId="1" nodeType="clickEffect">
                                  <p:stCondLst>
                                    <p:cond delay="0"/>
                                  </p:stCondLst>
                                  <p:childTnLst>
                                    <p:animEffect transition="out" filter="blinds(horizontal)">
                                      <p:cBhvr>
                                        <p:cTn id="191" dur="500"/>
                                        <p:tgtEl>
                                          <p:spTgt spid="48"/>
                                        </p:tgtEl>
                                      </p:cBhvr>
                                    </p:animEffect>
                                    <p:set>
                                      <p:cBhvr>
                                        <p:cTn id="192" dur="1" fill="hold">
                                          <p:stCondLst>
                                            <p:cond delay="499"/>
                                          </p:stCondLst>
                                        </p:cTn>
                                        <p:tgtEl>
                                          <p:spTgt spid="48"/>
                                        </p:tgtEl>
                                        <p:attrNameLst>
                                          <p:attrName>style.visibility</p:attrName>
                                        </p:attrNameLst>
                                      </p:cBhvr>
                                      <p:to>
                                        <p:strVal val="hidden"/>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xit" presetSubtype="10" fill="hold" grpId="1" nodeType="clickEffect">
                                  <p:stCondLst>
                                    <p:cond delay="0"/>
                                  </p:stCondLst>
                                  <p:childTnLst>
                                    <p:animEffect transition="out" filter="blinds(horizontal)">
                                      <p:cBhvr>
                                        <p:cTn id="196" dur="500"/>
                                        <p:tgtEl>
                                          <p:spTgt spid="44"/>
                                        </p:tgtEl>
                                      </p:cBhvr>
                                    </p:animEffect>
                                    <p:set>
                                      <p:cBhvr>
                                        <p:cTn id="197" dur="1" fill="hold">
                                          <p:stCondLst>
                                            <p:cond delay="499"/>
                                          </p:stCondLst>
                                        </p:cTn>
                                        <p:tgtEl>
                                          <p:spTgt spid="44"/>
                                        </p:tgtEl>
                                        <p:attrNameLst>
                                          <p:attrName>style.visibility</p:attrName>
                                        </p:attrNameLst>
                                      </p:cBhvr>
                                      <p:to>
                                        <p:strVal val="hidden"/>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3" presetClass="exit" presetSubtype="10" fill="hold" grpId="1" nodeType="clickEffect">
                                  <p:stCondLst>
                                    <p:cond delay="0"/>
                                  </p:stCondLst>
                                  <p:childTnLst>
                                    <p:animEffect transition="out" filter="blinds(horizontal)">
                                      <p:cBhvr>
                                        <p:cTn id="201" dur="500"/>
                                        <p:tgtEl>
                                          <p:spTgt spid="34"/>
                                        </p:tgtEl>
                                      </p:cBhvr>
                                    </p:animEffect>
                                    <p:set>
                                      <p:cBhvr>
                                        <p:cTn id="202" dur="1" fill="hold">
                                          <p:stCondLst>
                                            <p:cond delay="499"/>
                                          </p:stCondLst>
                                        </p:cTn>
                                        <p:tgtEl>
                                          <p:spTgt spid="34"/>
                                        </p:tgtEl>
                                        <p:attrNameLst>
                                          <p:attrName>style.visibility</p:attrName>
                                        </p:attrNameLst>
                                      </p:cBhvr>
                                      <p:to>
                                        <p:strVal val="hidden"/>
                                      </p:to>
                                    </p:se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blinds(horizontal)">
                                      <p:cBhvr>
                                        <p:cTn id="207" dur="500"/>
                                        <p:tgtEl>
                                          <p:spTgt spid="51"/>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blinds(horizontal)">
                                      <p:cBhvr>
                                        <p:cTn id="212" dur="500"/>
                                        <p:tgtEl>
                                          <p:spTgt spid="52"/>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 presetClass="entr" presetSubtype="4" fill="hold" nodeType="clickEffect">
                                  <p:stCondLst>
                                    <p:cond delay="0"/>
                                  </p:stCondLst>
                                  <p:childTnLst>
                                    <p:set>
                                      <p:cBhvr>
                                        <p:cTn id="216" dur="1" fill="hold">
                                          <p:stCondLst>
                                            <p:cond delay="0"/>
                                          </p:stCondLst>
                                        </p:cTn>
                                        <p:tgtEl>
                                          <p:spTgt spid="75"/>
                                        </p:tgtEl>
                                        <p:attrNameLst>
                                          <p:attrName>style.visibility</p:attrName>
                                        </p:attrNameLst>
                                      </p:cBhvr>
                                      <p:to>
                                        <p:strVal val="visible"/>
                                      </p:to>
                                    </p:set>
                                    <p:anim calcmode="lin" valueType="num">
                                      <p:cBhvr additive="base">
                                        <p:cTn id="217" dur="500" fill="hold"/>
                                        <p:tgtEl>
                                          <p:spTgt spid="75"/>
                                        </p:tgtEl>
                                        <p:attrNameLst>
                                          <p:attrName>ppt_x</p:attrName>
                                        </p:attrNameLst>
                                      </p:cBhvr>
                                      <p:tavLst>
                                        <p:tav tm="0">
                                          <p:val>
                                            <p:strVal val="#ppt_x"/>
                                          </p:val>
                                        </p:tav>
                                        <p:tav tm="100000">
                                          <p:val>
                                            <p:strVal val="#ppt_x"/>
                                          </p:val>
                                        </p:tav>
                                      </p:tavLst>
                                    </p:anim>
                                    <p:anim calcmode="lin" valueType="num">
                                      <p:cBhvr additive="base">
                                        <p:cTn id="218" dur="500" fill="hold"/>
                                        <p:tgtEl>
                                          <p:spTgt spid="75"/>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76"/>
                                        </p:tgtEl>
                                        <p:attrNameLst>
                                          <p:attrName>style.visibility</p:attrName>
                                        </p:attrNameLst>
                                      </p:cBhvr>
                                      <p:to>
                                        <p:strVal val="visible"/>
                                      </p:to>
                                    </p:set>
                                    <p:anim calcmode="lin" valueType="num">
                                      <p:cBhvr additive="base">
                                        <p:cTn id="221" dur="500" fill="hold"/>
                                        <p:tgtEl>
                                          <p:spTgt spid="76"/>
                                        </p:tgtEl>
                                        <p:attrNameLst>
                                          <p:attrName>ppt_x</p:attrName>
                                        </p:attrNameLst>
                                      </p:cBhvr>
                                      <p:tavLst>
                                        <p:tav tm="0">
                                          <p:val>
                                            <p:strVal val="#ppt_x"/>
                                          </p:val>
                                        </p:tav>
                                        <p:tav tm="100000">
                                          <p:val>
                                            <p:strVal val="#ppt_x"/>
                                          </p:val>
                                        </p:tav>
                                      </p:tavLst>
                                    </p:anim>
                                    <p:anim calcmode="lin" valueType="num">
                                      <p:cBhvr additive="base">
                                        <p:cTn id="222" dur="500" fill="hold"/>
                                        <p:tgtEl>
                                          <p:spTgt spid="7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additive="base">
                                        <p:cTn id="225" dur="500" fill="hold"/>
                                        <p:tgtEl>
                                          <p:spTgt spid="77"/>
                                        </p:tgtEl>
                                        <p:attrNameLst>
                                          <p:attrName>ppt_x</p:attrName>
                                        </p:attrNameLst>
                                      </p:cBhvr>
                                      <p:tavLst>
                                        <p:tav tm="0">
                                          <p:val>
                                            <p:strVal val="#ppt_x"/>
                                          </p:val>
                                        </p:tav>
                                        <p:tav tm="100000">
                                          <p:val>
                                            <p:strVal val="#ppt_x"/>
                                          </p:val>
                                        </p:tav>
                                      </p:tavLst>
                                    </p:anim>
                                    <p:anim calcmode="lin" valueType="num">
                                      <p:cBhvr additive="base">
                                        <p:cTn id="226" dur="500" fill="hold"/>
                                        <p:tgtEl>
                                          <p:spTgt spid="77"/>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 calcmode="lin" valueType="num">
                                      <p:cBhvr additive="base">
                                        <p:cTn id="229" dur="500" fill="hold"/>
                                        <p:tgtEl>
                                          <p:spTgt spid="78"/>
                                        </p:tgtEl>
                                        <p:attrNameLst>
                                          <p:attrName>ppt_x</p:attrName>
                                        </p:attrNameLst>
                                      </p:cBhvr>
                                      <p:tavLst>
                                        <p:tav tm="0">
                                          <p:val>
                                            <p:strVal val="#ppt_x"/>
                                          </p:val>
                                        </p:tav>
                                        <p:tav tm="100000">
                                          <p:val>
                                            <p:strVal val="#ppt_x"/>
                                          </p:val>
                                        </p:tav>
                                      </p:tavLst>
                                    </p:anim>
                                    <p:anim calcmode="lin" valueType="num">
                                      <p:cBhvr additive="base">
                                        <p:cTn id="230" dur="500" fill="hold"/>
                                        <p:tgtEl>
                                          <p:spTgt spid="78"/>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79"/>
                                        </p:tgtEl>
                                        <p:attrNameLst>
                                          <p:attrName>style.visibility</p:attrName>
                                        </p:attrNameLst>
                                      </p:cBhvr>
                                      <p:to>
                                        <p:strVal val="visible"/>
                                      </p:to>
                                    </p:set>
                                    <p:anim calcmode="lin" valueType="num">
                                      <p:cBhvr additive="base">
                                        <p:cTn id="233" dur="500" fill="hold"/>
                                        <p:tgtEl>
                                          <p:spTgt spid="79"/>
                                        </p:tgtEl>
                                        <p:attrNameLst>
                                          <p:attrName>ppt_x</p:attrName>
                                        </p:attrNameLst>
                                      </p:cBhvr>
                                      <p:tavLst>
                                        <p:tav tm="0">
                                          <p:val>
                                            <p:strVal val="#ppt_x"/>
                                          </p:val>
                                        </p:tav>
                                        <p:tav tm="100000">
                                          <p:val>
                                            <p:strVal val="#ppt_x"/>
                                          </p:val>
                                        </p:tav>
                                      </p:tavLst>
                                    </p:anim>
                                    <p:anim calcmode="lin" valueType="num">
                                      <p:cBhvr additive="base">
                                        <p:cTn id="234" dur="500" fill="hold"/>
                                        <p:tgtEl>
                                          <p:spTgt spid="79"/>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80"/>
                                        </p:tgtEl>
                                        <p:attrNameLst>
                                          <p:attrName>style.visibility</p:attrName>
                                        </p:attrNameLst>
                                      </p:cBhvr>
                                      <p:to>
                                        <p:strVal val="visible"/>
                                      </p:to>
                                    </p:set>
                                    <p:anim calcmode="lin" valueType="num">
                                      <p:cBhvr additive="base">
                                        <p:cTn id="237" dur="500" fill="hold"/>
                                        <p:tgtEl>
                                          <p:spTgt spid="80"/>
                                        </p:tgtEl>
                                        <p:attrNameLst>
                                          <p:attrName>ppt_x</p:attrName>
                                        </p:attrNameLst>
                                      </p:cBhvr>
                                      <p:tavLst>
                                        <p:tav tm="0">
                                          <p:val>
                                            <p:strVal val="#ppt_x"/>
                                          </p:val>
                                        </p:tav>
                                        <p:tav tm="100000">
                                          <p:val>
                                            <p:strVal val="#ppt_x"/>
                                          </p:val>
                                        </p:tav>
                                      </p:tavLst>
                                    </p:anim>
                                    <p:anim calcmode="lin" valueType="num">
                                      <p:cBhvr additive="base">
                                        <p:cTn id="238" dur="500" fill="hold"/>
                                        <p:tgtEl>
                                          <p:spTgt spid="80"/>
                                        </p:tgtEl>
                                        <p:attrNameLst>
                                          <p:attrName>ppt_y</p:attrName>
                                        </p:attrNameLst>
                                      </p:cBhvr>
                                      <p:tavLst>
                                        <p:tav tm="0">
                                          <p:val>
                                            <p:strVal val="1+#ppt_h/2"/>
                                          </p:val>
                                        </p:tav>
                                        <p:tav tm="100000">
                                          <p:val>
                                            <p:strVal val="#ppt_y"/>
                                          </p:val>
                                        </p:tav>
                                      </p:tavLst>
                                    </p:anim>
                                  </p:childTnLst>
                                </p:cTn>
                              </p:par>
                              <p:par>
                                <p:cTn id="239" presetID="1" presetClass="entr" presetSubtype="0" fill="hold" grpId="0"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10"/>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09"/>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1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95"/>
                                        </p:tgtEl>
                                        <p:attrNameLst>
                                          <p:attrName>style.visibility</p:attrName>
                                        </p:attrNameLst>
                                      </p:cBhvr>
                                      <p:to>
                                        <p:strVal val="visible"/>
                                      </p:to>
                                    </p:set>
                                    <p:animEffect transition="in" filter="fade">
                                      <p:cBhvr>
                                        <p:cTn id="253" dur="500"/>
                                        <p:tgtEl>
                                          <p:spTgt spid="95"/>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96"/>
                                        </p:tgtEl>
                                        <p:attrNameLst>
                                          <p:attrName>style.visibility</p:attrName>
                                        </p:attrNameLst>
                                      </p:cBhvr>
                                      <p:to>
                                        <p:strVal val="visible"/>
                                      </p:to>
                                    </p:set>
                                    <p:animEffect transition="in" filter="fade">
                                      <p:cBhvr>
                                        <p:cTn id="256" dur="500"/>
                                        <p:tgtEl>
                                          <p:spTgt spid="96"/>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97"/>
                                        </p:tgtEl>
                                        <p:attrNameLst>
                                          <p:attrName>style.visibility</p:attrName>
                                        </p:attrNameLst>
                                      </p:cBhvr>
                                      <p:to>
                                        <p:strVal val="visible"/>
                                      </p:to>
                                    </p:set>
                                    <p:animEffect transition="in" filter="fade">
                                      <p:cBhvr>
                                        <p:cTn id="259" dur="500"/>
                                        <p:tgtEl>
                                          <p:spTgt spid="97"/>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98"/>
                                        </p:tgtEl>
                                        <p:attrNameLst>
                                          <p:attrName>style.visibility</p:attrName>
                                        </p:attrNameLst>
                                      </p:cBhvr>
                                      <p:to>
                                        <p:strVal val="visible"/>
                                      </p:to>
                                    </p:set>
                                    <p:animEffect transition="in" filter="fade">
                                      <p:cBhvr>
                                        <p:cTn id="262" dur="500"/>
                                        <p:tgtEl>
                                          <p:spTgt spid="98"/>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fade">
                                      <p:cBhvr>
                                        <p:cTn id="265" dur="500"/>
                                        <p:tgtEl>
                                          <p:spTgt spid="99"/>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100"/>
                                        </p:tgtEl>
                                        <p:attrNameLst>
                                          <p:attrName>style.visibility</p:attrName>
                                        </p:attrNameLst>
                                      </p:cBhvr>
                                      <p:to>
                                        <p:strVal val="visible"/>
                                      </p:to>
                                    </p:set>
                                    <p:animEffect transition="in" filter="fade">
                                      <p:cBhvr>
                                        <p:cTn id="268" dur="500"/>
                                        <p:tgtEl>
                                          <p:spTgt spid="100"/>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101"/>
                                        </p:tgtEl>
                                        <p:attrNameLst>
                                          <p:attrName>style.visibility</p:attrName>
                                        </p:attrNameLst>
                                      </p:cBhvr>
                                      <p:to>
                                        <p:strVal val="visible"/>
                                      </p:to>
                                    </p:set>
                                    <p:animEffect transition="in" filter="fade">
                                      <p:cBhvr>
                                        <p:cTn id="271" dur="500"/>
                                        <p:tgtEl>
                                          <p:spTgt spid="101"/>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102"/>
                                        </p:tgtEl>
                                        <p:attrNameLst>
                                          <p:attrName>style.visibility</p:attrName>
                                        </p:attrNameLst>
                                      </p:cBhvr>
                                      <p:to>
                                        <p:strVal val="visible"/>
                                      </p:to>
                                    </p:set>
                                    <p:animEffect transition="in" filter="fade">
                                      <p:cBhvr>
                                        <p:cTn id="274" dur="500"/>
                                        <p:tgtEl>
                                          <p:spTgt spid="102"/>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103"/>
                                        </p:tgtEl>
                                        <p:attrNameLst>
                                          <p:attrName>style.visibility</p:attrName>
                                        </p:attrNameLst>
                                      </p:cBhvr>
                                      <p:to>
                                        <p:strVal val="visible"/>
                                      </p:to>
                                    </p:set>
                                    <p:animEffect transition="in" filter="fade">
                                      <p:cBhvr>
                                        <p:cTn id="277" dur="500"/>
                                        <p:tgtEl>
                                          <p:spTgt spid="103"/>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04"/>
                                        </p:tgtEl>
                                        <p:attrNameLst>
                                          <p:attrName>style.visibility</p:attrName>
                                        </p:attrNameLst>
                                      </p:cBhvr>
                                      <p:to>
                                        <p:strVal val="visible"/>
                                      </p:to>
                                    </p:set>
                                    <p:animEffect transition="in" filter="fade">
                                      <p:cBhvr>
                                        <p:cTn id="280" dur="500"/>
                                        <p:tgtEl>
                                          <p:spTgt spid="104"/>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105"/>
                                        </p:tgtEl>
                                        <p:attrNameLst>
                                          <p:attrName>style.visibility</p:attrName>
                                        </p:attrNameLst>
                                      </p:cBhvr>
                                      <p:to>
                                        <p:strVal val="visible"/>
                                      </p:to>
                                    </p:set>
                                    <p:animEffect transition="in" filter="fade">
                                      <p:cBhvr>
                                        <p:cTn id="283" dur="500"/>
                                        <p:tgtEl>
                                          <p:spTgt spid="105"/>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106"/>
                                        </p:tgtEl>
                                        <p:attrNameLst>
                                          <p:attrName>style.visibility</p:attrName>
                                        </p:attrNameLst>
                                      </p:cBhvr>
                                      <p:to>
                                        <p:strVal val="visible"/>
                                      </p:to>
                                    </p:set>
                                    <p:animEffect transition="in" filter="fade">
                                      <p:cBhvr>
                                        <p:cTn id="286" dur="500"/>
                                        <p:tgtEl>
                                          <p:spTgt spid="106"/>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07"/>
                                        </p:tgtEl>
                                        <p:attrNameLst>
                                          <p:attrName>style.visibility</p:attrName>
                                        </p:attrNameLst>
                                      </p:cBhvr>
                                      <p:to>
                                        <p:strVal val="visible"/>
                                      </p:to>
                                    </p:set>
                                    <p:animEffect transition="in" filter="fade">
                                      <p:cBhvr>
                                        <p:cTn id="289" dur="500"/>
                                        <p:tgtEl>
                                          <p:spTgt spid="107"/>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108"/>
                                        </p:tgtEl>
                                        <p:attrNameLst>
                                          <p:attrName>style.visibility</p:attrName>
                                        </p:attrNameLst>
                                      </p:cBhvr>
                                      <p:to>
                                        <p:strVal val="visible"/>
                                      </p:to>
                                    </p:set>
                                    <p:animEffect transition="in" filter="fade">
                                      <p:cBhvr>
                                        <p:cTn id="292" dur="500"/>
                                        <p:tgtEl>
                                          <p:spTgt spid="108"/>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13"/>
                                        </p:tgtEl>
                                        <p:attrNameLst>
                                          <p:attrName>style.visibility</p:attrName>
                                        </p:attrNameLst>
                                      </p:cBhvr>
                                      <p:to>
                                        <p:strVal val="visible"/>
                                      </p:to>
                                    </p:set>
                                    <p:animEffect transition="in" filter="fade">
                                      <p:cBhvr>
                                        <p:cTn id="295" dur="500"/>
                                        <p:tgtEl>
                                          <p:spTgt spid="11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114"/>
                                        </p:tgtEl>
                                        <p:attrNameLst>
                                          <p:attrName>style.visibility</p:attrName>
                                        </p:attrNameLst>
                                      </p:cBhvr>
                                      <p:to>
                                        <p:strVal val="visible"/>
                                      </p:to>
                                    </p:set>
                                    <p:animEffect transition="in" filter="fade">
                                      <p:cBhvr>
                                        <p:cTn id="298" dur="500"/>
                                        <p:tgtEl>
                                          <p:spTgt spid="11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15"/>
                                        </p:tgtEl>
                                        <p:attrNameLst>
                                          <p:attrName>style.visibility</p:attrName>
                                        </p:attrNameLst>
                                      </p:cBhvr>
                                      <p:to>
                                        <p:strVal val="visible"/>
                                      </p:to>
                                    </p:set>
                                    <p:animEffect transition="in" filter="fade">
                                      <p:cBhvr>
                                        <p:cTn id="301" dur="500"/>
                                        <p:tgtEl>
                                          <p:spTgt spid="11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16"/>
                                        </p:tgtEl>
                                        <p:attrNameLst>
                                          <p:attrName>style.visibility</p:attrName>
                                        </p:attrNameLst>
                                      </p:cBhvr>
                                      <p:to>
                                        <p:strVal val="visible"/>
                                      </p:to>
                                    </p:set>
                                    <p:animEffect transition="in" filter="fade">
                                      <p:cBhvr>
                                        <p:cTn id="30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4" grpId="1"/>
      <p:bldP spid="35" grpId="0"/>
      <p:bldP spid="35"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2" grpId="0"/>
      <p:bldP spid="53" grpId="0"/>
      <p:bldP spid="53" grpId="1"/>
      <p:bldP spid="54" grpId="0"/>
      <p:bldP spid="54" grpId="1"/>
      <p:bldP spid="55" grpId="0"/>
      <p:bldP spid="55" grpId="1"/>
      <p:bldP spid="76" grpId="0" animBg="1"/>
      <p:bldP spid="77" grpId="0" animBg="1"/>
      <p:bldP spid="78" grpId="0" animBg="1"/>
      <p:bldP spid="79" grpId="0" animBg="1"/>
      <p:bldP spid="80"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p:bldP spid="109" grpId="0"/>
      <p:bldP spid="110" grpId="0"/>
      <p:bldP spid="111" grpId="0"/>
      <p:bldP spid="112" grpId="0"/>
      <p:bldP spid="113" grpId="0"/>
      <p:bldP spid="114" grpId="0"/>
      <p:bldP spid="115" grpId="0"/>
      <p:bldP spid="116" grpId="0"/>
      <p:bldP spid="1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9" name="Rectangle 13"/>
          <p:cNvSpPr>
            <a:spLocks noGrp="1" noChangeArrowheads="1"/>
          </p:cNvSpPr>
          <p:nvPr>
            <p:ph type="title"/>
          </p:nvPr>
        </p:nvSpPr>
        <p:spPr>
          <a:xfrm>
            <a:off x="335360" y="0"/>
            <a:ext cx="5694362" cy="777875"/>
          </a:xfrm>
        </p:spPr>
        <p:txBody>
          <a:bodyPr/>
          <a:lstStyle/>
          <a:p>
            <a:r>
              <a:rPr lang="zh-CN" altLang="en-US" sz="3200" b="1" dirty="0">
                <a:latin typeface="华文新魏" panose="02010800040101010101" pitchFamily="2" charset="-122"/>
                <a:ea typeface="华文新魏" panose="02010800040101010101" pitchFamily="2" charset="-122"/>
              </a:rPr>
              <a:t>前序遍历 </a:t>
            </a:r>
            <a:r>
              <a:rPr lang="en-US" altLang="zh-CN" sz="3200" b="1" dirty="0">
                <a:latin typeface="华文新魏" panose="02010800040101010101" pitchFamily="2" charset="-122"/>
                <a:ea typeface="华文新魏" panose="02010800040101010101" pitchFamily="2" charset="-122"/>
              </a:rPr>
              <a:t>(Preorder Traversal)</a:t>
            </a:r>
            <a:endParaRPr lang="en-US" altLang="zh-CN" sz="3200" dirty="0">
              <a:latin typeface="华文新魏" panose="02010800040101010101" pitchFamily="2" charset="-122"/>
              <a:ea typeface="华文新魏" panose="02010800040101010101" pitchFamily="2" charset="-122"/>
            </a:endParaRPr>
          </a:p>
        </p:txBody>
      </p:sp>
      <p:sp>
        <p:nvSpPr>
          <p:cNvPr id="158732" name="Rectangle 12"/>
          <p:cNvSpPr>
            <a:spLocks noGrp="1" noChangeArrowheads="1"/>
          </p:cNvSpPr>
          <p:nvPr>
            <p:ph idx="1"/>
          </p:nvPr>
        </p:nvSpPr>
        <p:spPr>
          <a:xfrm>
            <a:off x="1676400" y="1362076"/>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solidFill>
                  <a:schemeClr val="tx2"/>
                </a:solidFill>
                <a:ea typeface="仿宋_GB2312" pitchFamily="49" charset="-122"/>
              </a:rPr>
              <a:t>前序遍历二叉树算法的框架是：</a:t>
            </a:r>
            <a:endParaRPr lang="zh-CN" altLang="en-US" sz="3000" b="1" dirty="0">
              <a:ea typeface="仿宋_GB2312" pitchFamily="49" charset="-122"/>
            </a:endParaRP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158734"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3647728" y="6123359"/>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779812" y="605155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2400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2136776" y="6162676"/>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682750" y="21272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2065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6153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6153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A</a:t>
              </a:r>
            </a:p>
          </p:txBody>
        </p:sp>
      </p:grpSp>
      <p:grpSp>
        <p:nvGrpSpPr>
          <p:cNvPr id="118" name="Group 14"/>
          <p:cNvGrpSpPr>
            <a:grpSpLocks/>
          </p:cNvGrpSpPr>
          <p:nvPr/>
        </p:nvGrpSpPr>
        <p:grpSpPr bwMode="auto">
          <a:xfrm>
            <a:off x="6686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grpSp>
        <p:nvGrpSpPr>
          <p:cNvPr id="125" name="Group 21"/>
          <p:cNvGrpSpPr>
            <a:grpSpLocks/>
          </p:cNvGrpSpPr>
          <p:nvPr/>
        </p:nvGrpSpPr>
        <p:grpSpPr bwMode="auto">
          <a:xfrm>
            <a:off x="7524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7219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6762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8515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8058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7600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9963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9505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9048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8743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sp>
        <p:nvSpPr>
          <p:cNvPr id="1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normAutofit fontScale="90000"/>
          </a:bodyPr>
          <a:lstStyle/>
          <a:p>
            <a:r>
              <a:rPr lang="zh-CN" altLang="en-US" smtClean="0"/>
              <a:t>两类数据结构的比较</a:t>
            </a:r>
          </a:p>
        </p:txBody>
      </p:sp>
      <p:graphicFrame>
        <p:nvGraphicFramePr>
          <p:cNvPr id="4" name="Group 89"/>
          <p:cNvGraphicFramePr>
            <a:graphicFrameLocks noGrp="1"/>
          </p:cNvGraphicFramePr>
          <p:nvPr/>
        </p:nvGraphicFramePr>
        <p:xfrm>
          <a:off x="2135188" y="1700213"/>
          <a:ext cx="8064500" cy="4321176"/>
        </p:xfrm>
        <a:graphic>
          <a:graphicData uri="http://schemas.openxmlformats.org/drawingml/2006/table">
            <a:tbl>
              <a:tblPr/>
              <a:tblGrid>
                <a:gridCol w="1782762"/>
                <a:gridCol w="2989263"/>
                <a:gridCol w="3292475"/>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bl>
          </a:graphicData>
        </a:graphic>
      </p:graphicFrame>
      <p:grpSp>
        <p:nvGrpSpPr>
          <p:cNvPr id="5" name="Group 16"/>
          <p:cNvGrpSpPr>
            <a:grpSpLocks/>
          </p:cNvGrpSpPr>
          <p:nvPr/>
        </p:nvGrpSpPr>
        <p:grpSpPr bwMode="auto">
          <a:xfrm>
            <a:off x="4286251"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7824192"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551384" y="9736"/>
            <a:ext cx="6059487" cy="723900"/>
          </a:xfrm>
        </p:spPr>
        <p:txBody>
          <a:bodyPr/>
          <a:lstStyle/>
          <a:p>
            <a:r>
              <a:rPr lang="zh-CN" altLang="en-US" sz="3200" b="1" dirty="0">
                <a:ea typeface="华文新魏" panose="02010800040101010101" pitchFamily="2" charset="-122"/>
              </a:rPr>
              <a:t>二叉树递归的前序遍历算法</a:t>
            </a:r>
          </a:p>
        </p:txBody>
      </p:sp>
      <p:sp>
        <p:nvSpPr>
          <p:cNvPr id="159748" name="Rectangle 4"/>
          <p:cNvSpPr>
            <a:spLocks noGrp="1" noChangeArrowheads="1"/>
          </p:cNvSpPr>
          <p:nvPr>
            <p:ph idx="1"/>
          </p:nvPr>
        </p:nvSpPr>
        <p:spPr>
          <a:xfrm>
            <a:off x="2187575" y="1304925"/>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628776"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1524001"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2286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9372600" y="3660776"/>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8763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9372600" y="45894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8763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4724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5410200" y="5791201"/>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7491413" y="5257801"/>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6738939"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7491413" y="618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6738939"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2819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6629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6629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7467601"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8991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9829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8153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9067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86090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94472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8609014"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5334000" y="1066801"/>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3375026" y="234952"/>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7467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5410200" y="1066801"/>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4724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7467600" y="237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7391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5334000" y="1524001"/>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8534400" y="2590801"/>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8534400" y="2895601"/>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7491413" y="1524001"/>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7491409" y="1828801"/>
            <a:ext cx="3513135" cy="4359275"/>
            <a:chOff x="3648" y="1152"/>
            <a:chExt cx="2213"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901"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dirty="0">
                  <a:solidFill>
                    <a:srgbClr val="FF3300"/>
                  </a:solidFill>
                  <a:latin typeface="Times New Roman" panose="02020603050405020304" pitchFamily="18" charset="0"/>
                  <a:ea typeface="宋体" panose="02010600030101010101" pitchFamily="2" charset="-122"/>
                </a:rPr>
                <a:t>C</a:t>
              </a:r>
              <a:r>
                <a:rPr lang="zh-CN" altLang="en-US" sz="1800" dirty="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3429000" y="533401"/>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1595438" y="2124076"/>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9492357"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dirty="0">
                <a:solidFill>
                  <a:srgbClr val="FF3300"/>
                </a:solidFill>
                <a:latin typeface="Times New Roman" panose="02020603050405020304" pitchFamily="18" charset="0"/>
              </a:rPr>
              <a:t>C</a:t>
            </a:r>
            <a:r>
              <a:rPr lang="zh-CN" altLang="en-US" sz="1800" dirty="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8904289" y="24923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8910639" y="27082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6600826" y="1196133"/>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6129339"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6600826"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6642101" y="548433"/>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6618289"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7079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7087394"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7092157"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7478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5346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7098507"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7122319"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5419725" y="6180139"/>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3432175" y="4811714"/>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Rectangle 13"/>
          <p:cNvSpPr>
            <a:spLocks noGrp="1" noChangeArrowheads="1"/>
          </p:cNvSpPr>
          <p:nvPr>
            <p:ph type="title"/>
          </p:nvPr>
        </p:nvSpPr>
        <p:spPr>
          <a:xfrm>
            <a:off x="599480" y="-52885"/>
            <a:ext cx="6394450" cy="806450"/>
          </a:xfrm>
        </p:spPr>
        <p:txBody>
          <a:bodyPr>
            <a:normAutofit fontScale="90000"/>
          </a:bodyPr>
          <a:lstStyle/>
          <a:p>
            <a:r>
              <a:rPr lang="zh-CN" altLang="en-US" b="1" dirty="0" smtClean="0">
                <a:latin typeface="华文新魏" panose="02010800040101010101" pitchFamily="2" charset="-122"/>
                <a:ea typeface="华文新魏" panose="02010800040101010101" pitchFamily="2" charset="-122"/>
              </a:rPr>
              <a:t>中序遍历 </a:t>
            </a:r>
            <a:r>
              <a:rPr lang="en-US" altLang="zh-CN" b="1" dirty="0" smtClean="0">
                <a:latin typeface="华文新魏" panose="02010800040101010101" pitchFamily="2" charset="-122"/>
                <a:ea typeface="华文新魏" panose="02010800040101010101" pitchFamily="2" charset="-122"/>
              </a:rPr>
              <a:t>(</a:t>
            </a:r>
            <a:r>
              <a:rPr lang="en-US" altLang="zh-CN" b="1" dirty="0" err="1" smtClean="0">
                <a:latin typeface="华文新魏" panose="02010800040101010101" pitchFamily="2" charset="-122"/>
                <a:ea typeface="华文新魏" panose="02010800040101010101" pitchFamily="2" charset="-122"/>
              </a:rPr>
              <a:t>Inorder</a:t>
            </a:r>
            <a:r>
              <a:rPr lang="en-US" altLang="zh-CN" b="1" dirty="0" smtClean="0">
                <a:latin typeface="华文新魏" panose="02010800040101010101" pitchFamily="2" charset="-122"/>
                <a:ea typeface="华文新魏" panose="02010800040101010101" pitchFamily="2" charset="-122"/>
              </a:rPr>
              <a:t> Traversal)</a:t>
            </a:r>
            <a:endParaRPr lang="en-US" altLang="zh-CN" dirty="0" smtClean="0">
              <a:latin typeface="华文新魏" panose="02010800040101010101" pitchFamily="2" charset="-122"/>
              <a:ea typeface="华文新魏" panose="02010800040101010101" pitchFamily="2" charset="-122"/>
            </a:endParaRPr>
          </a:p>
        </p:txBody>
      </p:sp>
      <p:sp>
        <p:nvSpPr>
          <p:cNvPr id="156684" name="Rectangle 12"/>
          <p:cNvSpPr>
            <a:spLocks noGrp="1" noChangeArrowheads="1"/>
          </p:cNvSpPr>
          <p:nvPr>
            <p:ph idx="1"/>
          </p:nvPr>
        </p:nvSpPr>
        <p:spPr>
          <a:xfrm>
            <a:off x="2185988" y="1460500"/>
            <a:ext cx="5638800" cy="50292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中序遍历二叉树算法的框架是：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156686"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4223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3575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2400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6153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6153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5619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6572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5673726"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7239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7559676"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6550026"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7105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8969376"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7940676"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8496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7962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2003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1524000" y="2139951"/>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548952" y="44624"/>
            <a:ext cx="10515600" cy="687611"/>
          </a:xfrm>
        </p:spPr>
        <p:txBody>
          <a:bodyPr>
            <a:normAutofit fontScale="90000"/>
          </a:bodyPr>
          <a:lstStyle/>
          <a:p>
            <a:r>
              <a:rPr lang="zh-CN" altLang="en-US" dirty="0" smtClean="0"/>
              <a:t>补充说明</a:t>
            </a:r>
          </a:p>
        </p:txBody>
      </p:sp>
      <p:sp>
        <p:nvSpPr>
          <p:cNvPr id="71683" name="Text Box 2"/>
          <p:cNvSpPr txBox="1">
            <a:spLocks noChangeArrowheads="1"/>
          </p:cNvSpPr>
          <p:nvPr/>
        </p:nvSpPr>
        <p:spPr bwMode="auto">
          <a:xfrm>
            <a:off x="1847850" y="1052736"/>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solidFill>
                  <a:srgbClr val="0000FF"/>
                </a:solidFill>
                <a:latin typeface="Times New Roman" panose="02020603050405020304" pitchFamily="18" charset="0"/>
              </a:rPr>
              <a:t>二叉树中序遍历的直观方法：投影法</a:t>
            </a:r>
            <a:r>
              <a:rPr lang="zh-CN" altLang="en-US" sz="2800" dirty="0">
                <a:latin typeface="Times New Roman" panose="02020603050405020304" pitchFamily="18" charset="0"/>
              </a:rPr>
              <a:t> </a:t>
            </a:r>
          </a:p>
          <a:p>
            <a:pPr>
              <a:spcBef>
                <a:spcPct val="50000"/>
              </a:spcBef>
            </a:pPr>
            <a:r>
              <a:rPr lang="zh-CN" altLang="en-US" sz="2000" dirty="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2063750" y="2852936"/>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8364539" y="3446661"/>
            <a:ext cx="30600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在上述二叉树的正下方画一条水平直线，将树中各结点依次垂直投影到这条水平直线上，此时该水平直线上得到的结点序列即为该二叉树的中序遍历序列</a:t>
            </a:r>
            <a:r>
              <a:rPr lang="en-US" altLang="zh-CN" sz="2000" dirty="0"/>
              <a:t>(DBEAFCG) </a:t>
            </a:r>
            <a:endParaRPr lang="zh-CN" altLang="en-US" sz="2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479252" y="-27384"/>
            <a:ext cx="6624860" cy="757237"/>
          </a:xfrm>
        </p:spPr>
        <p:txBody>
          <a:bodyPr>
            <a:normAutofit fontScale="90000"/>
          </a:bodyPr>
          <a:lstStyle/>
          <a:p>
            <a:r>
              <a:rPr lang="zh-CN" altLang="en-US" b="1" dirty="0" smtClean="0">
                <a:ea typeface="华文新魏" panose="02010800040101010101" pitchFamily="2" charset="-122"/>
              </a:rPr>
              <a:t>二叉树递归的中序遍历算法</a:t>
            </a:r>
          </a:p>
        </p:txBody>
      </p:sp>
      <p:sp>
        <p:nvSpPr>
          <p:cNvPr id="157700" name="Rectangle 4"/>
          <p:cNvSpPr>
            <a:spLocks noGrp="1" noChangeArrowheads="1"/>
          </p:cNvSpPr>
          <p:nvPr>
            <p:ph idx="1"/>
          </p:nvPr>
        </p:nvSpPr>
        <p:spPr>
          <a:xfrm>
            <a:off x="2114550" y="1304926"/>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41" name="Rectangle 13"/>
          <p:cNvSpPr>
            <a:spLocks noGrp="1" noChangeArrowheads="1"/>
          </p:cNvSpPr>
          <p:nvPr>
            <p:ph type="title"/>
          </p:nvPr>
        </p:nvSpPr>
        <p:spPr>
          <a:xfrm>
            <a:off x="623392" y="0"/>
            <a:ext cx="6113462" cy="681037"/>
          </a:xfrm>
        </p:spPr>
        <p:txBody>
          <a:bodyPr/>
          <a:lstStyle/>
          <a:p>
            <a:r>
              <a:rPr lang="zh-CN" altLang="en-US" sz="3200" b="1" dirty="0">
                <a:latin typeface="华文新魏" panose="02010800040101010101" pitchFamily="2" charset="-122"/>
                <a:ea typeface="华文新魏" panose="02010800040101010101" pitchFamily="2" charset="-122"/>
              </a:rPr>
              <a:t>后序遍历 </a:t>
            </a:r>
            <a:r>
              <a:rPr lang="en-US" altLang="zh-CN" sz="3200" b="1" dirty="0">
                <a:latin typeface="华文新魏" panose="02010800040101010101" pitchFamily="2" charset="-122"/>
                <a:ea typeface="华文新魏" panose="02010800040101010101" pitchFamily="2" charset="-122"/>
              </a:rPr>
              <a:t>(</a:t>
            </a:r>
            <a:r>
              <a:rPr lang="en-US" altLang="zh-CN" sz="3200" b="1" dirty="0" err="1">
                <a:latin typeface="华文新魏" panose="02010800040101010101" pitchFamily="2" charset="-122"/>
                <a:ea typeface="华文新魏" panose="02010800040101010101" pitchFamily="2" charset="-122"/>
              </a:rPr>
              <a:t>Postorder</a:t>
            </a:r>
            <a:r>
              <a:rPr lang="en-US" altLang="zh-CN" sz="3200" b="1" dirty="0">
                <a:latin typeface="华文新魏" panose="02010800040101010101" pitchFamily="2" charset="-122"/>
                <a:ea typeface="华文新魏" panose="02010800040101010101" pitchFamily="2" charset="-122"/>
              </a:rPr>
              <a:t> Traversal)</a:t>
            </a:r>
            <a:endParaRPr lang="en-US" altLang="zh-CN" sz="3200" dirty="0">
              <a:latin typeface="华文新魏" panose="02010800040101010101" pitchFamily="2" charset="-122"/>
              <a:ea typeface="华文新魏" panose="02010800040101010101" pitchFamily="2" charset="-122"/>
            </a:endParaRPr>
          </a:p>
        </p:txBody>
      </p:sp>
      <p:sp>
        <p:nvSpPr>
          <p:cNvPr id="160780" name="Rectangle 12"/>
          <p:cNvSpPr>
            <a:spLocks noGrp="1" noChangeArrowheads="1"/>
          </p:cNvSpPr>
          <p:nvPr>
            <p:ph idx="1"/>
          </p:nvPr>
        </p:nvSpPr>
        <p:spPr>
          <a:xfrm>
            <a:off x="2171700" y="1371600"/>
            <a:ext cx="5638800" cy="53340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后序遍历二叉树算法的框架是：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160782"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4151784" y="5949281"/>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3503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2278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6030913" y="1851026"/>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5497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5611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5437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9002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6122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5589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6602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7856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7304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8316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7345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1919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1568450" y="21907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6735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9264651" y="6165851"/>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623392" y="-7607"/>
            <a:ext cx="6096000" cy="715962"/>
          </a:xfrm>
        </p:spPr>
        <p:txBody>
          <a:bodyPr/>
          <a:lstStyle/>
          <a:p>
            <a:r>
              <a:rPr lang="zh-CN" altLang="en-US" sz="3200" b="1" dirty="0">
                <a:ea typeface="华文新魏" panose="02010800040101010101" pitchFamily="2" charset="-122"/>
              </a:rPr>
              <a:t>二叉树递归的后序遍历算法</a:t>
            </a:r>
          </a:p>
        </p:txBody>
      </p:sp>
      <p:sp>
        <p:nvSpPr>
          <p:cNvPr id="161796" name="Rectangle 4"/>
          <p:cNvSpPr>
            <a:spLocks noGrp="1" noChangeArrowheads="1"/>
          </p:cNvSpPr>
          <p:nvPr>
            <p:ph idx="1"/>
          </p:nvPr>
        </p:nvSpPr>
        <p:spPr>
          <a:xfrm>
            <a:off x="2243138" y="1341438"/>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837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3791744" y="3573017"/>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4"/>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07368" y="-11388"/>
            <a:ext cx="10515600" cy="687611"/>
          </a:xfrm>
        </p:spPr>
        <p:txBody>
          <a:bodyPr>
            <a:normAutofit fontScale="90000"/>
          </a:bodyPr>
          <a:lstStyle/>
          <a:p>
            <a:r>
              <a:rPr lang="zh-CN" altLang="en-US" dirty="0"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9025" y="29438"/>
            <a:ext cx="2216150" cy="1477962"/>
          </a:xfrm>
        </p:spPr>
      </p:pic>
      <p:sp>
        <p:nvSpPr>
          <p:cNvPr id="77828"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1984375" y="1307238"/>
            <a:ext cx="79200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1.</a:t>
            </a:r>
            <a:r>
              <a:rPr lang="zh-CN" altLang="en-US" sz="2400" dirty="0">
                <a:latin typeface="Times New Roman" panose="02020603050405020304" pitchFamily="18" charset="0"/>
              </a:rPr>
              <a:t>若二叉树有</a:t>
            </a:r>
            <a:r>
              <a:rPr lang="en-US" altLang="zh-CN" sz="2400" dirty="0">
                <a:latin typeface="Times New Roman" panose="02020603050405020304" pitchFamily="18" charset="0"/>
              </a:rPr>
              <a:t>12</a:t>
            </a:r>
            <a:r>
              <a:rPr lang="zh-CN" altLang="en-US" sz="2400" dirty="0">
                <a:latin typeface="Times New Roman" panose="02020603050405020304" pitchFamily="18" charset="0"/>
              </a:rPr>
              <a:t>个结点而且度为</a:t>
            </a:r>
            <a:r>
              <a:rPr lang="en-US" altLang="zh-CN" sz="2400" dirty="0">
                <a:latin typeface="Times New Roman" panose="02020603050405020304" pitchFamily="18" charset="0"/>
              </a:rPr>
              <a:t>1</a:t>
            </a:r>
            <a:r>
              <a:rPr lang="zh-CN" altLang="en-US" sz="2400" dirty="0">
                <a:latin typeface="Times New Roman" panose="02020603050405020304" pitchFamily="18" charset="0"/>
              </a:rPr>
              <a:t>的个数有</a:t>
            </a:r>
            <a:r>
              <a:rPr lang="en-US" altLang="zh-CN" sz="2400" dirty="0">
                <a:latin typeface="Times New Roman" panose="02020603050405020304" pitchFamily="18" charset="0"/>
              </a:rPr>
              <a:t>5</a:t>
            </a:r>
            <a:r>
              <a:rPr lang="zh-CN" altLang="en-US" sz="2400" dirty="0">
                <a:latin typeface="Times New Roman" panose="02020603050405020304" pitchFamily="18" charset="0"/>
              </a:rPr>
              <a:t>个，试问该树中叶子结点有几个？</a:t>
            </a:r>
          </a:p>
          <a:p>
            <a:pPr>
              <a:spcBef>
                <a:spcPct val="50000"/>
              </a:spcBef>
            </a:pPr>
            <a:r>
              <a:rPr lang="en-US" altLang="zh-CN" sz="2400" dirty="0">
                <a:solidFill>
                  <a:schemeClr val="tx2"/>
                </a:solidFill>
                <a:latin typeface="Times New Roman" panose="02020603050405020304" pitchFamily="18" charset="0"/>
              </a:rPr>
              <a:t>2.</a:t>
            </a:r>
            <a:r>
              <a:rPr lang="en-US" altLang="zh-CN" sz="2400" dirty="0">
                <a:latin typeface="Times New Roman" panose="02020603050405020304" pitchFamily="18" charset="0"/>
              </a:rPr>
              <a:t> A  Tree  is represented     as</a:t>
            </a:r>
          </a:p>
          <a:p>
            <a:pPr>
              <a:spcBef>
                <a:spcPct val="50000"/>
              </a:spcBef>
            </a:pPr>
            <a:r>
              <a:rPr lang="en-US" altLang="zh-CN" sz="2400" dirty="0">
                <a:latin typeface="Times New Roman" panose="02020603050405020304" pitchFamily="18" charset="0"/>
              </a:rPr>
              <a:t>A(B(CD)E(F(G)H(I(JK)L(MNO))))</a:t>
            </a:r>
          </a:p>
          <a:p>
            <a:pPr>
              <a:spcBef>
                <a:spcPct val="50000"/>
              </a:spcBef>
            </a:pPr>
            <a:r>
              <a:rPr lang="en-US" altLang="zh-CN" sz="2400" dirty="0">
                <a:latin typeface="Times New Roman" panose="02020603050405020304" pitchFamily="18" charset="0"/>
              </a:rPr>
              <a:t>Please draw  the  tree</a:t>
            </a:r>
          </a:p>
          <a:p>
            <a:pPr>
              <a:spcBef>
                <a:spcPct val="50000"/>
              </a:spcBef>
            </a:pPr>
            <a:endParaRPr lang="en-US" altLang="zh-CN" sz="2400" dirty="0">
              <a:latin typeface="Times New Roman" panose="02020603050405020304" pitchFamily="18" charset="0"/>
            </a:endParaRPr>
          </a:p>
        </p:txBody>
      </p:sp>
      <p:sp>
        <p:nvSpPr>
          <p:cNvPr id="8" name="Text Box 4"/>
          <p:cNvSpPr txBox="1">
            <a:spLocks noChangeArrowheads="1"/>
          </p:cNvSpPr>
          <p:nvPr/>
        </p:nvSpPr>
        <p:spPr bwMode="auto">
          <a:xfrm>
            <a:off x="1966664" y="4005064"/>
            <a:ext cx="83058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smtClean="0">
                <a:solidFill>
                  <a:schemeClr val="tx2"/>
                </a:solidFill>
                <a:latin typeface="Times New Roman" panose="02020603050405020304" pitchFamily="18" charset="0"/>
              </a:rPr>
              <a:t>3</a:t>
            </a:r>
            <a:r>
              <a:rPr lang="en-US" altLang="zh-CN" sz="2400" dirty="0" smtClean="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根结点无右子树的非空二叉树</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1954213" y="1773238"/>
            <a:ext cx="8356600" cy="29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625103" y="-16004"/>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
        <p:nvSpPr>
          <p:cNvPr id="79876" name="矩形 1"/>
          <p:cNvSpPr>
            <a:spLocks noChangeArrowheads="1"/>
          </p:cNvSpPr>
          <p:nvPr/>
        </p:nvSpPr>
        <p:spPr bwMode="auto">
          <a:xfrm>
            <a:off x="2063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4472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4"/>
          <p:cNvSpPr>
            <a:spLocks noGrp="1" noChangeArrowheads="1"/>
          </p:cNvSpPr>
          <p:nvPr>
            <p:ph type="title"/>
          </p:nvPr>
        </p:nvSpPr>
        <p:spPr>
          <a:xfrm>
            <a:off x="479376" y="-517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
        <p:nvSpPr>
          <p:cNvPr id="164869" name="Rectangle 5"/>
          <p:cNvSpPr>
            <a:spLocks noGrp="1" noChangeArrowheads="1"/>
          </p:cNvSpPr>
          <p:nvPr>
            <p:ph idx="1"/>
          </p:nvPr>
        </p:nvSpPr>
        <p:spPr>
          <a:xfrm>
            <a:off x="1559496" y="1628800"/>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900" name="矩形 3"/>
          <p:cNvSpPr>
            <a:spLocks noChangeArrowheads="1"/>
          </p:cNvSpPr>
          <p:nvPr/>
        </p:nvSpPr>
        <p:spPr bwMode="auto">
          <a:xfrm>
            <a:off x="1919536" y="980728"/>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(2)</a:t>
            </a:r>
            <a:r>
              <a:rPr lang="zh-CN" altLang="en-US" sz="2400" dirty="0">
                <a:solidFill>
                  <a:srgbClr val="0000FF"/>
                </a:solidFill>
              </a:rPr>
              <a:t>计算二叉树的高度</a:t>
            </a:r>
          </a:p>
        </p:txBody>
      </p:sp>
      <p:sp>
        <p:nvSpPr>
          <p:cNvPr id="5" name="矩形标注 4"/>
          <p:cNvSpPr/>
          <p:nvPr/>
        </p:nvSpPr>
        <p:spPr>
          <a:xfrm>
            <a:off x="7991202" y="5805264"/>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1</a:t>
            </a:r>
            <a:r>
              <a:rPr lang="zh-CN" altLang="en-US" sz="1600" dirty="0"/>
              <a:t>：写出该算法的非递归实现并画出栈的变化情况</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3789" y="4499304"/>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8616280" y="3501008"/>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1752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(3)</a:t>
            </a:r>
            <a:r>
              <a:rPr lang="zh-CN" altLang="en-US" sz="2400" dirty="0">
                <a:solidFill>
                  <a:srgbClr val="0000FF"/>
                </a:solidFill>
              </a:rPr>
              <a:t>二叉树的撤消操作</a:t>
            </a:r>
          </a:p>
          <a:p>
            <a:pPr algn="just"/>
            <a:r>
              <a:rPr lang="zh-CN" altLang="en-US" sz="2400" dirty="0">
                <a:solidFill>
                  <a:srgbClr val="080808"/>
                </a:solidFill>
              </a:rPr>
              <a:t>在释放某个结点的存储空间前必须先释放该结点左孩子结点的存储空间和右孩子结点的存储空间，因此，二叉树撤消操作必须是</a:t>
            </a:r>
            <a:r>
              <a:rPr lang="zh-CN" altLang="en-US" sz="2400" dirty="0">
                <a:solidFill>
                  <a:srgbClr val="0000FF"/>
                </a:solidFill>
              </a:rPr>
              <a:t>后序遍历的具体应用</a:t>
            </a:r>
            <a:r>
              <a:rPr lang="zh-CN" altLang="en-US" sz="2400" dirty="0">
                <a:solidFill>
                  <a:srgbClr val="080808"/>
                </a:solidFill>
              </a:rPr>
              <a:t>。撤消操作函数实现如下：</a:t>
            </a:r>
          </a:p>
          <a:p>
            <a:pPr algn="just"/>
            <a:endParaRPr lang="zh-CN" altLang="en-US" sz="2400" dirty="0">
              <a:solidFill>
                <a:srgbClr val="080808"/>
              </a:solidFill>
            </a:endParaRPr>
          </a:p>
          <a:p>
            <a:pPr algn="just"/>
            <a:r>
              <a:rPr lang="en-US" altLang="zh-CN" sz="2000" dirty="0">
                <a:solidFill>
                  <a:srgbClr val="080808"/>
                </a:solidFill>
                <a:latin typeface="Times New Roman" panose="02020603050405020304" pitchFamily="18" charset="0"/>
              </a:rPr>
              <a:t>template &lt;class T&gt;</a:t>
            </a:r>
          </a:p>
          <a:p>
            <a:pPr algn="just"/>
            <a:r>
              <a:rPr lang="en-US" altLang="zh-CN" sz="2000" dirty="0">
                <a:solidFill>
                  <a:srgbClr val="080808"/>
                </a:solidFill>
                <a:latin typeface="Times New Roman" panose="02020603050405020304" pitchFamily="18" charset="0"/>
              </a:rPr>
              <a:t>void Destroy(</a:t>
            </a:r>
            <a:r>
              <a:rPr lang="en-US" altLang="zh-CN" sz="2000" dirty="0" err="1">
                <a:solidFill>
                  <a:srgbClr val="080808"/>
                </a:solidFill>
                <a:latin typeface="Times New Roman" panose="02020603050405020304" pitchFamily="18" charset="0"/>
              </a:rPr>
              <a:t>BiTreeNode</a:t>
            </a:r>
            <a:r>
              <a:rPr lang="en-US" altLang="zh-CN" sz="2000" dirty="0">
                <a:solidFill>
                  <a:srgbClr val="080808"/>
                </a:solidFill>
                <a:latin typeface="Times New Roman" panose="02020603050405020304" pitchFamily="18" charset="0"/>
              </a:rPr>
              <a:t>&lt;T&gt; *&amp; root)</a:t>
            </a:r>
          </a:p>
          <a:p>
            <a:pPr algn="just"/>
            <a:r>
              <a:rPr lang="en-US" altLang="zh-CN" sz="2000" dirty="0">
                <a:solidFill>
                  <a:srgbClr val="080808"/>
                </a:solidFill>
                <a:latin typeface="Times New Roman" panose="02020603050405020304" pitchFamily="18" charset="0"/>
              </a:rPr>
              <a:t>{</a:t>
            </a:r>
          </a:p>
          <a:p>
            <a:pPr algn="just"/>
            <a:r>
              <a:rPr lang="en-US" altLang="zh-CN" sz="2000" dirty="0">
                <a:solidFill>
                  <a:srgbClr val="080808"/>
                </a:solidFill>
                <a:latin typeface="Times New Roman" panose="02020603050405020304" pitchFamily="18" charset="0"/>
              </a:rPr>
              <a:t>	if((root) != NULL &amp;&amp; (root)-&gt;Left() != NULL)</a:t>
            </a:r>
          </a:p>
          <a:p>
            <a:pPr algn="just"/>
            <a:r>
              <a:rPr lang="en-US" altLang="zh-CN" sz="2000" dirty="0">
                <a:solidFill>
                  <a:srgbClr val="080808"/>
                </a:solidFill>
                <a:latin typeface="Times New Roman" panose="02020603050405020304" pitchFamily="18" charset="0"/>
              </a:rPr>
              <a:t>		Destroy(root-&gt;Left()); </a:t>
            </a:r>
          </a:p>
          <a:p>
            <a:pPr algn="just"/>
            <a:r>
              <a:rPr lang="en-US" altLang="zh-CN" sz="2000" dirty="0">
                <a:solidFill>
                  <a:srgbClr val="080808"/>
                </a:solidFill>
                <a:latin typeface="Times New Roman" panose="02020603050405020304" pitchFamily="18" charset="0"/>
              </a:rPr>
              <a:t>	if((root) != NULL &amp;&amp; (root)-&gt;Right() != NULL)</a:t>
            </a:r>
          </a:p>
          <a:p>
            <a:pPr algn="just"/>
            <a:r>
              <a:rPr lang="en-US" altLang="zh-CN" sz="2000" dirty="0">
                <a:solidFill>
                  <a:srgbClr val="080808"/>
                </a:solidFill>
                <a:latin typeface="Times New Roman" panose="02020603050405020304" pitchFamily="18" charset="0"/>
              </a:rPr>
              <a:t>		Destroy(root-&gt;Right()); </a:t>
            </a:r>
          </a:p>
          <a:p>
            <a:pPr algn="just"/>
            <a:r>
              <a:rPr lang="en-US" altLang="zh-CN" sz="2000" dirty="0">
                <a:solidFill>
                  <a:srgbClr val="080808"/>
                </a:solidFill>
                <a:latin typeface="Times New Roman" panose="02020603050405020304" pitchFamily="18" charset="0"/>
              </a:rPr>
              <a:t>	</a:t>
            </a:r>
            <a:r>
              <a:rPr lang="en-US" altLang="zh-CN" sz="2000" dirty="0" err="1">
                <a:solidFill>
                  <a:srgbClr val="080808"/>
                </a:solidFill>
                <a:latin typeface="Times New Roman" panose="02020603050405020304" pitchFamily="18" charset="0"/>
              </a:rPr>
              <a:t>cout</a:t>
            </a:r>
            <a:r>
              <a:rPr lang="en-US" altLang="zh-CN" sz="2000" dirty="0">
                <a:solidFill>
                  <a:srgbClr val="080808"/>
                </a:solidFill>
                <a:latin typeface="Times New Roman" panose="02020603050405020304" pitchFamily="18" charset="0"/>
              </a:rPr>
              <a:t> &lt;&lt; root-&gt;data &lt;&lt; " ";	</a:t>
            </a:r>
            <a:r>
              <a:rPr lang="zh-CN" altLang="en-US" sz="2000" dirty="0">
                <a:solidFill>
                  <a:srgbClr val="080808"/>
                </a:solidFill>
                <a:latin typeface="Times New Roman" panose="02020603050405020304" pitchFamily="18" charset="0"/>
              </a:rPr>
              <a:t>	</a:t>
            </a:r>
            <a:endParaRPr lang="en-US" altLang="zh-CN" sz="2000" dirty="0">
              <a:solidFill>
                <a:srgbClr val="080808"/>
              </a:solidFill>
              <a:latin typeface="Times New Roman" panose="02020603050405020304" pitchFamily="18" charset="0"/>
            </a:endParaRPr>
          </a:p>
          <a:p>
            <a:pPr algn="just"/>
            <a:r>
              <a:rPr lang="en-US" altLang="zh-CN" sz="2000" dirty="0">
                <a:solidFill>
                  <a:srgbClr val="080808"/>
                </a:solidFill>
                <a:latin typeface="Times New Roman" panose="02020603050405020304" pitchFamily="18" charset="0"/>
              </a:rPr>
              <a:t>	delete root;</a:t>
            </a:r>
          </a:p>
          <a:p>
            <a:pPr algn="just"/>
            <a:r>
              <a:rPr lang="en-US" altLang="zh-CN" sz="2000" dirty="0">
                <a:solidFill>
                  <a:srgbClr val="080808"/>
                </a:solidFill>
                <a:latin typeface="Times New Roman" panose="02020603050405020304" pitchFamily="18" charset="0"/>
              </a:rPr>
              <a:t>}</a:t>
            </a:r>
          </a:p>
        </p:txBody>
      </p:sp>
      <p:sp>
        <p:nvSpPr>
          <p:cNvPr id="4" name="圆角矩形 3"/>
          <p:cNvSpPr/>
          <p:nvPr/>
        </p:nvSpPr>
        <p:spPr>
          <a:xfrm>
            <a:off x="9764091" y="393253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3130944614"/>
              </p:ext>
            </p:extLst>
          </p:nvPr>
        </p:nvGraphicFramePr>
        <p:xfrm>
          <a:off x="9624392" y="3056235"/>
          <a:ext cx="2300287" cy="1812925"/>
        </p:xfrm>
        <a:graphic>
          <a:graphicData uri="http://schemas.openxmlformats.org/presentationml/2006/ole">
            <mc:AlternateContent xmlns:mc="http://schemas.openxmlformats.org/markup-compatibility/2006">
              <mc:Choice xmlns:v="urn:schemas-microsoft-com:vml" Requires="v">
                <p:oleObj spid="_x0000_s82003"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2" y="305623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9764091" y="5171127"/>
            <a:ext cx="2303463"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R D(free)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573143" y="3458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1847528" y="908050"/>
            <a:ext cx="864019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solidFill>
                  <a:srgbClr val="0000FF"/>
                </a:solidFill>
                <a:latin typeface="Times New Roman" panose="02020603050405020304" pitchFamily="18" charset="0"/>
              </a:rPr>
              <a:t>(4) </a:t>
            </a:r>
            <a:r>
              <a:rPr lang="zh-CN" altLang="en-US" sz="2800" dirty="0">
                <a:solidFill>
                  <a:srgbClr val="0000FF"/>
                </a:solidFill>
                <a:latin typeface="Times New Roman" panose="02020603050405020304" pitchFamily="18" charset="0"/>
              </a:rPr>
              <a:t>打印二叉树</a:t>
            </a:r>
          </a:p>
          <a:p>
            <a:pPr algn="just"/>
            <a:r>
              <a:rPr lang="zh-CN" altLang="en-US" sz="2400" dirty="0">
                <a:solidFill>
                  <a:srgbClr val="080808"/>
                </a:solidFill>
                <a:latin typeface="Times New Roman" panose="02020603050405020304" pitchFamily="18" charset="0"/>
              </a:rPr>
              <a:t>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后，在屏幕上方的首先是右子树，然后是根结点，最后是左子树，所以</a:t>
            </a:r>
            <a:r>
              <a:rPr lang="zh-CN" altLang="en-US" sz="2400" dirty="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5130801" y="3765550"/>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7781926" y="3716338"/>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5210175" y="3751264"/>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7781925" y="3765551"/>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2225675" y="4406900"/>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11239" y="44624"/>
            <a:ext cx="6091755"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8441257" y="35575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8476181"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7699894" y="4237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7649094"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9252469"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9293744" y="4168776"/>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8036444" y="378460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7168081"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7303019"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7252219" y="4940301"/>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9601718"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8750819" y="4999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8760344" y="5011739"/>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8992119" y="4513264"/>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9030219"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9789044"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9738244" y="487362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7525269"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7491931" y="4525964"/>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7609407"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7560194"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7645918"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8882582" y="3856039"/>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8846068" y="3143251"/>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9549331"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9493768"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10135118"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9811269"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9589019"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10079556"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8103119" y="4578351"/>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8118994"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8024440"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a:latin typeface="Arial" panose="020B0604020202020204" pitchFamily="34" charset="0"/>
                <a:ea typeface="宋体" panose="02010600030101010101" pitchFamily="2" charset="-122"/>
                <a:cs typeface="Arial" panose="020B0604020202020204" pitchFamily="34" charset="0"/>
              </a:rPr>
              <a:t>- - - -E</a:t>
            </a:r>
          </a:p>
        </p:txBody>
      </p:sp>
      <p:sp>
        <p:nvSpPr>
          <p:cNvPr id="42" name="Text Box 55"/>
          <p:cNvSpPr txBox="1">
            <a:spLocks noChangeArrowheads="1"/>
          </p:cNvSpPr>
          <p:nvPr/>
        </p:nvSpPr>
        <p:spPr bwMode="auto">
          <a:xfrm>
            <a:off x="8103119"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9328669"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8715894" y="3143251"/>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10070032"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8630742"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8622805"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8630741"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8668841"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8630741"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8630742"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8625980"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8567092" y="332657"/>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8239643"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4778300" y="5948188"/>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
        <p:nvSpPr>
          <p:cNvPr id="57" name="云形标注 56"/>
          <p:cNvSpPr/>
          <p:nvPr/>
        </p:nvSpPr>
        <p:spPr>
          <a:xfrm>
            <a:off x="6188100" y="2455515"/>
            <a:ext cx="1996132"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250"/>
                                        <p:tgtEl>
                                          <p:spTgt spid="57"/>
                                        </p:tgtEl>
                                      </p:cBhvr>
                                    </p:animEffect>
                                    <p:anim calcmode="lin" valueType="num">
                                      <p:cBhvr>
                                        <p:cTn id="105" dur="250" fill="hold"/>
                                        <p:tgtEl>
                                          <p:spTgt spid="57"/>
                                        </p:tgtEl>
                                        <p:attrNameLst>
                                          <p:attrName>ppt_x</p:attrName>
                                        </p:attrNameLst>
                                      </p:cBhvr>
                                      <p:tavLst>
                                        <p:tav tm="0">
                                          <p:val>
                                            <p:strVal val="#ppt_x"/>
                                          </p:val>
                                        </p:tav>
                                        <p:tav tm="100000">
                                          <p:val>
                                            <p:strVal val="#ppt_x"/>
                                          </p:val>
                                        </p:tav>
                                      </p:tavLst>
                                    </p:anim>
                                    <p:anim calcmode="lin" valueType="num">
                                      <p:cBhvr>
                                        <p:cTn id="106" dur="2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P spid="5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839416" y="714176"/>
            <a:ext cx="105851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a:solidFill>
                  <a:srgbClr val="080808"/>
                </a:solidFill>
                <a:latin typeface="Times New Roman" panose="02020603050405020304" pitchFamily="18" charset="0"/>
              </a:rPr>
              <a:t>x</a:t>
            </a: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a:solidFill>
                <a:srgbClr val="080808"/>
              </a:solidFill>
              <a:latin typeface="Times New Roman" panose="02020603050405020304" pitchFamily="18" charset="0"/>
            </a:endParaRPr>
          </a:p>
          <a:p>
            <a:pPr algn="just"/>
            <a:r>
              <a:rPr lang="zh-CN" altLang="en-US" sz="2400" dirty="0">
                <a:solidFill>
                  <a:srgbClr val="080808"/>
                </a:solidFill>
                <a:latin typeface="Times New Roman" panose="02020603050405020304" pitchFamily="18" charset="0"/>
              </a:rPr>
              <a:t>查找函数等价于先序遍历，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到该结点的双亲结点处继续查找。因此这是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7467601"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3503712" y="5494661"/>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6528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8091489"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8126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7350126"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7299326" y="449897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8902701" y="45608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8943976"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7686676"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6818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6953251" y="53609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6902451"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9251950" y="4935539"/>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8401051"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8410576"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8642351" y="4870451"/>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8680451"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9439276" y="529431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9388476"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7175501"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7142163" y="4883151"/>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7259639" y="61515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7210426"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7296150" y="5740401"/>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8532814" y="4213226"/>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6667501" y="3429001"/>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6118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7596189" y="4429126"/>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7469189" y="5715001"/>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8882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7881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8882064"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8715376" y="30019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8366126" y="342265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8763001"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5381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7627939" y="6000751"/>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9096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4310064"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4462464"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500798" y="797719"/>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*Search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DataType</a:t>
            </a:r>
            <a:r>
              <a:rPr lang="en-US" altLang="zh-CN" sz="1600" dirty="0">
                <a:latin typeface="Times New Roman" panose="02020603050405020304" pitchFamily="18" charset="0"/>
              </a:rPr>
              <a:t> x)</a:t>
            </a:r>
          </a:p>
          <a:p>
            <a:pPr algn="just">
              <a:lnSpc>
                <a:spcPts val="1800"/>
              </a:lnSpc>
            </a:pPr>
            <a:r>
              <a:rPr lang="en-US" altLang="zh-CN" sz="1600" dirty="0">
                <a:latin typeface="Times New Roman" panose="02020603050405020304" pitchFamily="18" charset="0"/>
              </a:rPr>
              <a:t>{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*find=NULL;</a:t>
            </a:r>
          </a:p>
          <a:p>
            <a:pPr algn="just">
              <a:lnSpc>
                <a:spcPts val="1800"/>
              </a:lnSpc>
            </a:pPr>
            <a:r>
              <a:rPr lang="en-US" altLang="zh-CN" sz="1600" dirty="0">
                <a:latin typeface="Times New Roman" panose="02020603050405020304" pitchFamily="18" charset="0"/>
              </a:rPr>
              <a:t>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 NULL) </a:t>
            </a:r>
          </a:p>
          <a:p>
            <a:pPr algn="just">
              <a:lnSpc>
                <a:spcPts val="1800"/>
              </a:lnSpc>
            </a:pPr>
            <a:r>
              <a:rPr lang="en-US" altLang="zh-CN" sz="1600" dirty="0">
                <a:latin typeface="Times New Roman" panose="02020603050405020304" pitchFamily="18" charset="0"/>
              </a:rPr>
              <a:t>      {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-&gt;data == x)</a:t>
            </a:r>
          </a:p>
          <a:p>
            <a:pPr algn="just">
              <a:lnSpc>
                <a:spcPts val="1800"/>
              </a:lnSpc>
            </a:pPr>
            <a:r>
              <a:rPr lang="en-US" altLang="zh-CN" sz="1600" dirty="0">
                <a:latin typeface="Times New Roman" panose="02020603050405020304" pitchFamily="18" charset="0"/>
              </a:rPr>
              <a:t>                 find=</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endParaRPr lang="en-US" altLang="zh-CN" sz="1600" dirty="0"/>
          </a:p>
          <a:p>
            <a:pPr algn="just">
              <a:lnSpc>
                <a:spcPts val="1800"/>
              </a:lnSpc>
            </a:pPr>
            <a:r>
              <a:rPr lang="en-US" altLang="zh-CN" sz="1600" dirty="0">
                <a:latin typeface="Times New Roman" panose="02020603050405020304" pitchFamily="18" charset="0"/>
              </a:rPr>
              <a:t>            else</a:t>
            </a:r>
          </a:p>
          <a:p>
            <a:pPr algn="just">
              <a:lnSpc>
                <a:spcPts val="1800"/>
              </a:lnSpc>
            </a:pPr>
            <a:r>
              <a:rPr lang="en-US" altLang="zh-CN" sz="1600" dirty="0">
                <a:latin typeface="Times New Roman" panose="02020603050405020304" pitchFamily="18" charset="0"/>
              </a:rPr>
              <a:t>           {	</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leftChild</a:t>
            </a:r>
            <a:r>
              <a:rPr lang="en-US" altLang="zh-CN" sz="1600" dirty="0">
                <a:latin typeface="Times New Roman" panose="02020603050405020304" pitchFamily="18" charset="0"/>
              </a:rPr>
              <a:t>, x);</a:t>
            </a:r>
            <a:endParaRPr lang="zh-CN" altLang="en-US" sz="1600" dirty="0">
              <a:latin typeface="Times New Roman" panose="02020603050405020304" pitchFamily="18" charset="0"/>
            </a:endParaRPr>
          </a:p>
          <a:p>
            <a:pPr algn="just">
              <a:lnSpc>
                <a:spcPts val="1800"/>
              </a:lnSpc>
            </a:pPr>
            <a:r>
              <a:rPr lang="en-US" altLang="zh-CN" sz="1600" dirty="0">
                <a:latin typeface="Times New Roman" panose="02020603050405020304" pitchFamily="18" charset="0"/>
              </a:rPr>
              <a:t>                 if (find == NULL)</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rightChild</a:t>
            </a:r>
            <a:r>
              <a:rPr lang="en-US" altLang="zh-CN" sz="1600" dirty="0">
                <a:latin typeface="Times New Roman" panose="02020603050405020304" pitchFamily="18" charset="0"/>
              </a:rPr>
              <a:t>, x);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return find;//</a:t>
            </a:r>
            <a:r>
              <a:rPr lang="zh-CN" altLang="en-US" sz="1600" dirty="0">
                <a:latin typeface="Times New Roman" panose="02020603050405020304" pitchFamily="18" charset="0"/>
              </a:rPr>
              <a:t>查找出口</a:t>
            </a:r>
          </a:p>
          <a:p>
            <a:pPr algn="just">
              <a:lnSpc>
                <a:spcPts val="1800"/>
              </a:lnSpc>
            </a:pPr>
            <a:r>
              <a:rPr lang="en-US" altLang="zh-CN" sz="1600" dirty="0">
                <a:latin typeface="Times New Roman" panose="02020603050405020304" pitchFamily="18" charset="0"/>
              </a:rPr>
              <a:t>}</a:t>
            </a:r>
          </a:p>
          <a:p>
            <a:pPr eaLnBrk="1" hangingPunct="1">
              <a:lnSpc>
                <a:spcPts val="1800"/>
              </a:lnSpc>
            </a:pPr>
            <a:r>
              <a:rPr lang="en-US" altLang="zh-CN" sz="1600" dirty="0">
                <a:latin typeface="Times New Roman" panose="02020603050405020304" pitchFamily="18" charset="0"/>
              </a:rPr>
              <a:t>main( )</a:t>
            </a:r>
          </a:p>
          <a:p>
            <a:pPr eaLnBrk="1" hangingPunct="1">
              <a:lnSpc>
                <a:spcPts val="1800"/>
              </a:lnSpc>
            </a:pPr>
            <a:r>
              <a:rPr lang="en-US" altLang="zh-CN" sz="1600" dirty="0">
                <a:latin typeface="Times New Roman" panose="02020603050405020304" pitchFamily="18" charset="0"/>
              </a:rPr>
              <a:t>{</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a:t>
            </a:r>
          </a:p>
          <a:p>
            <a:pPr eaLnBrk="1" hangingPunct="1">
              <a:lnSpc>
                <a:spcPts val="1800"/>
              </a:lnSpc>
            </a:pP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  find=Search(root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en-US" altLang="zh-CN" sz="1600" dirty="0">
                <a:solidFill>
                  <a:srgbClr val="0000CC"/>
                </a:solidFill>
                <a:latin typeface="Times New Roman" panose="02020603050405020304" pitchFamily="18" charset="0"/>
              </a:rPr>
              <a:t>E</a:t>
            </a: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a:t>
            </a:r>
          </a:p>
        </p:txBody>
      </p:sp>
      <p:sp>
        <p:nvSpPr>
          <p:cNvPr id="77" name="圆角矩形 76"/>
          <p:cNvSpPr/>
          <p:nvPr/>
        </p:nvSpPr>
        <p:spPr>
          <a:xfrm>
            <a:off x="1597641" y="5411898"/>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263352" y="-5173"/>
            <a:ext cx="7560963" cy="795337"/>
          </a:xfrm>
        </p:spPr>
        <p:txBody>
          <a:bodyPr>
            <a:noAutofit/>
          </a:bodyPr>
          <a:lstStyle/>
          <a:p>
            <a:r>
              <a:rPr lang="zh-CN" altLang="en-US" sz="3600" b="1" dirty="0" smtClean="0">
                <a:ea typeface="华文新魏" panose="02010800040101010101" pitchFamily="2" charset="-122"/>
              </a:rPr>
              <a:t>利用二叉树</a:t>
            </a:r>
            <a:r>
              <a:rPr lang="zh-CN" altLang="en-US" sz="3600" b="1" u="sng" dirty="0" smtClean="0">
                <a:ea typeface="华文新魏" panose="02010800040101010101" pitchFamily="2" charset="-122"/>
              </a:rPr>
              <a:t>前序遍历</a:t>
            </a:r>
            <a:r>
              <a:rPr lang="zh-CN" altLang="en-US" sz="3600" b="1" dirty="0" smtClean="0">
                <a:ea typeface="华文新魏" panose="02010800040101010101" pitchFamily="2" charset="-122"/>
              </a:rPr>
              <a:t>建立二叉树</a:t>
            </a:r>
          </a:p>
        </p:txBody>
      </p:sp>
      <p:sp>
        <p:nvSpPr>
          <p:cNvPr id="165893" name="Rectangle 5"/>
          <p:cNvSpPr>
            <a:spLocks noGrp="1" noChangeArrowheads="1"/>
          </p:cNvSpPr>
          <p:nvPr>
            <p:ph idx="1"/>
          </p:nvPr>
        </p:nvSpPr>
        <p:spPr>
          <a:xfrm>
            <a:off x="1127448" y="1484784"/>
            <a:ext cx="10513168" cy="3886200"/>
          </a:xfrm>
        </p:spPr>
        <p:txBody>
          <a:bodyPr>
            <a:normAutofit/>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r>
              <a:rPr lang="zh-CN" altLang="en-US" sz="3000" b="1" dirty="0" smtClean="0">
                <a:solidFill>
                  <a:srgbClr val="000099"/>
                </a:solidFill>
                <a:latin typeface="Times New Roman" panose="02020603050405020304" pitchFamily="18" charset="0"/>
                <a:ea typeface="仿宋_GB2312" pitchFamily="49" charset="-122"/>
              </a:rPr>
              <a:t>。</a:t>
            </a:r>
            <a:endParaRPr lang="en-US" altLang="zh-CN" sz="3000" b="1" dirty="0" smtClean="0">
              <a:solidFill>
                <a:srgbClr val="000099"/>
              </a:solidFill>
              <a:latin typeface="Times New Roman" panose="02020603050405020304" pitchFamily="18" charset="0"/>
              <a:ea typeface="仿宋_GB2312" pitchFamily="49" charset="-122"/>
            </a:endParaRP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输入的是</a:t>
            </a:r>
            <a:r>
              <a:rPr lang="zh-CN" altLang="en-US" sz="3000" b="1" u="sng" dirty="0">
                <a:solidFill>
                  <a:srgbClr val="0000CC"/>
                </a:solidFill>
                <a:latin typeface="Times New Roman" panose="02020603050405020304" pitchFamily="18" charset="0"/>
                <a:ea typeface="仿宋_GB2312" pitchFamily="49" charset="-122"/>
              </a:rPr>
              <a:t>扩展二叉树</a:t>
            </a:r>
            <a:r>
              <a:rPr lang="zh-CN" altLang="en-US" sz="3000" b="1" dirty="0" smtClean="0">
                <a:solidFill>
                  <a:srgbClr val="000099"/>
                </a:solidFill>
                <a:latin typeface="Times New Roman" panose="02020603050405020304" pitchFamily="18" charset="0"/>
                <a:ea typeface="仿宋_GB2312" pitchFamily="49" charset="-122"/>
              </a:rPr>
              <a:t>，当</a:t>
            </a:r>
            <a:r>
              <a:rPr lang="zh-CN" altLang="en-US" sz="3000" b="1" dirty="0">
                <a:solidFill>
                  <a:srgbClr val="000099"/>
                </a:solidFill>
                <a:latin typeface="Times New Roman" panose="02020603050405020304" pitchFamily="18" charset="0"/>
                <a:ea typeface="仿宋_GB2312" pitchFamily="49" charset="-122"/>
              </a:rPr>
              <a:t>输入</a:t>
            </a:r>
            <a:r>
              <a:rPr lang="zh-CN" altLang="en-US" sz="3000" b="1" dirty="0" smtClean="0">
                <a:solidFill>
                  <a:srgbClr val="000099"/>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en-US" altLang="zh-CN" sz="3000" b="1" dirty="0" smtClean="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时，指针指向</a:t>
            </a:r>
            <a:r>
              <a:rPr lang="en-US" altLang="zh-CN" sz="3000" b="1" dirty="0">
                <a:solidFill>
                  <a:srgbClr val="000099"/>
                </a:solidFill>
                <a:latin typeface="Times New Roman" panose="02020603050405020304" pitchFamily="18" charset="0"/>
                <a:ea typeface="仿宋_GB2312" pitchFamily="49" charset="-122"/>
              </a:rPr>
              <a:t>NULL</a:t>
            </a:r>
            <a:r>
              <a:rPr lang="zh-CN" altLang="en-US" sz="3000" b="1" dirty="0">
                <a:solidFill>
                  <a:srgbClr val="000099"/>
                </a:solidFill>
                <a:latin typeface="Times New Roman" panose="02020603050405020304" pitchFamily="18" charset="0"/>
                <a:ea typeface="仿宋_GB2312" pitchFamily="49" charset="-122"/>
              </a:rPr>
              <a:t>，说明是叶结点。</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2171701" y="549275"/>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2787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2787651" y="1800225"/>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8746672" y="2793025"/>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a:solidFill>
                  <a:srgbClr val="0000FF"/>
                </a:solidFill>
              </a:rPr>
              <a:t>与顺序存储的区别</a:t>
            </a:r>
          </a:p>
        </p:txBody>
      </p:sp>
      <p:sp>
        <p:nvSpPr>
          <p:cNvPr id="55" name="矩形标注 54"/>
          <p:cNvSpPr/>
          <p:nvPr/>
        </p:nvSpPr>
        <p:spPr>
          <a:xfrm>
            <a:off x="9009065" y="5157192"/>
            <a:ext cx="3130816" cy="1386484"/>
          </a:xfrm>
          <a:prstGeom prst="wedgeRectCallout">
            <a:avLst>
              <a:gd name="adj1" fmla="val -73023"/>
              <a:gd name="adj2" fmla="val -5012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2</a:t>
            </a:r>
            <a:r>
              <a:rPr lang="zh-CN" altLang="en-US" sz="1600" dirty="0"/>
              <a:t>：写出该树的中序和后序遍历</a:t>
            </a:r>
            <a:r>
              <a:rPr lang="zh-CN" altLang="en-US" sz="1600" dirty="0" smtClean="0"/>
              <a:t>序列（包含虚空节点），然后试着基于这两种遍历序列画出二叉树</a:t>
            </a:r>
            <a:r>
              <a:rPr lang="zh-CN" altLang="en-US" sz="1600" dirty="0"/>
              <a:t>的建立</a:t>
            </a:r>
            <a:r>
              <a:rPr lang="zh-CN" altLang="en-US" sz="1600" dirty="0" smtClean="0"/>
              <a:t>过程，如不能唯一创建，请给出反例并分析原因</a:t>
            </a:r>
            <a:endParaRPr lang="zh-CN" altLang="en-US" sz="1600"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3852069"/>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28" y="1132724"/>
            <a:ext cx="3960440" cy="2249910"/>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1132724"/>
            <a:ext cx="3956714" cy="224991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4" y="1132724"/>
            <a:ext cx="4038010" cy="2275443"/>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53" y="4293096"/>
            <a:ext cx="5943515" cy="2304256"/>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095" y="3808657"/>
            <a:ext cx="4980085" cy="304934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6096000" y="3356992"/>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3863753" y="3585210"/>
            <a:ext cx="2109803" cy="707886"/>
          </a:xfrm>
          <a:prstGeom prst="rect">
            <a:avLst/>
          </a:prstGeom>
          <a:noFill/>
        </p:spPr>
        <p:txBody>
          <a:bodyPr wrap="square" rtlCol="0">
            <a:spAutoFit/>
          </a:bodyPr>
          <a:lstStyle/>
          <a:p>
            <a:r>
              <a:rPr lang="zh-CN" altLang="en-US" sz="2000" dirty="0"/>
              <a:t>四叉树用于</a:t>
            </a:r>
            <a:r>
              <a:rPr lang="en-US" altLang="zh-CN" sz="2000" dirty="0"/>
              <a:t>2D</a:t>
            </a:r>
            <a:r>
              <a:rPr lang="zh-CN" altLang="en-US" sz="2000" dirty="0"/>
              <a:t>场景中的碰撞检测</a:t>
            </a:r>
          </a:p>
        </p:txBody>
      </p:sp>
      <p:sp>
        <p:nvSpPr>
          <p:cNvPr id="13" name="文本框 12"/>
          <p:cNvSpPr txBox="1"/>
          <p:nvPr/>
        </p:nvSpPr>
        <p:spPr>
          <a:xfrm>
            <a:off x="6218446" y="3696997"/>
            <a:ext cx="1856598" cy="400110"/>
          </a:xfrm>
          <a:prstGeom prst="rect">
            <a:avLst/>
          </a:prstGeom>
          <a:noFill/>
        </p:spPr>
        <p:txBody>
          <a:bodyPr wrap="none" rtlCol="0">
            <a:spAutoFit/>
          </a:bodyPr>
          <a:lstStyle/>
          <a:p>
            <a:r>
              <a:rPr lang="en-US" altLang="zh-CN" sz="2000" dirty="0"/>
              <a:t>O(N</a:t>
            </a:r>
            <a:r>
              <a:rPr lang="en-US" altLang="zh-CN" sz="2000" baseline="30000" dirty="0"/>
              <a:t>2</a:t>
            </a:r>
            <a:r>
              <a:rPr lang="en-US" altLang="zh-CN" sz="2000" dirty="0"/>
              <a:t>)</a:t>
            </a:r>
            <a:r>
              <a:rPr lang="en-US" altLang="zh-CN" sz="2000" dirty="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487488" y="1052736"/>
            <a:ext cx="845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latin typeface="Times New Roman" panose="02020603050405020304" pitchFamily="18" charset="0"/>
              </a:rPr>
              <a:t>前序遍历为：</a:t>
            </a:r>
            <a:r>
              <a:rPr lang="en-US" altLang="zh-CN" sz="2800" dirty="0">
                <a:latin typeface="Times New Roman" panose="02020603050405020304" pitchFamily="18" charset="0"/>
              </a:rPr>
              <a:t>ABDG@@H@@@CE@I@@F</a:t>
            </a:r>
            <a:r>
              <a:rPr lang="en-US" altLang="zh-CN" sz="2800" dirty="0" smtClean="0">
                <a:latin typeface="Times New Roman" panose="02020603050405020304" pitchFamily="18" charset="0"/>
              </a:rPr>
              <a:t>@@</a:t>
            </a:r>
            <a:endParaRPr lang="zh-CN" altLang="en-US" sz="2800" dirty="0">
              <a:latin typeface="Times New Roman" panose="02020603050405020304" pitchFamily="18" charset="0"/>
            </a:endParaRPr>
          </a:p>
        </p:txBody>
      </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pic>
        <p:nvPicPr>
          <p:cNvPr id="211970" name="Picture 2" descr="https://images2015.cnblogs.com/blog/989340/201701/989340-20170125185252534-1666099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2293663"/>
            <a:ext cx="3816424" cy="34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3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fade">
                                      <p:cBhvr>
                                        <p:cTn id="7"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idx="1"/>
          </p:nvPr>
        </p:nvSpPr>
        <p:spPr>
          <a:xfrm>
            <a:off x="1775520" y="801836"/>
            <a:ext cx="8928347"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4223792" y="6093297"/>
            <a:ext cx="7879080" cy="461665"/>
          </a:xfrm>
          <a:prstGeom prst="rect">
            <a:avLst/>
          </a:prstGeom>
          <a:noFill/>
        </p:spPr>
        <p:txBody>
          <a:bodyPr wrap="none" rtlCol="0">
            <a:spAutoFit/>
          </a:bodyPr>
          <a:lstStyle/>
          <a:p>
            <a:r>
              <a:rPr lang="en-US" altLang="zh-CN" sz="2400" b="0" dirty="0">
                <a:solidFill>
                  <a:srgbClr val="0000CC"/>
                </a:solidFill>
              </a:rPr>
              <a:t>Also </a:t>
            </a:r>
            <a:r>
              <a:rPr lang="zh-CN" altLang="en-US" sz="2400" b="0" dirty="0">
                <a:solidFill>
                  <a:srgbClr val="0000CC"/>
                </a:solidFill>
              </a:rPr>
              <a:t>你可以基于</a:t>
            </a:r>
            <a:r>
              <a:rPr lang="zh-CN" altLang="en-US" sz="2400" b="0" dirty="0" smtClean="0">
                <a:solidFill>
                  <a:srgbClr val="0000CC"/>
                </a:solidFill>
              </a:rPr>
              <a:t>中</a:t>
            </a:r>
            <a:r>
              <a:rPr lang="en-US" altLang="zh-CN" sz="2400" b="0" dirty="0" smtClean="0">
                <a:solidFill>
                  <a:srgbClr val="0000CC"/>
                </a:solidFill>
              </a:rPr>
              <a:t>(?)/</a:t>
            </a:r>
            <a:r>
              <a:rPr lang="zh-CN" altLang="en-US" sz="2400" b="0" dirty="0" smtClean="0">
                <a:solidFill>
                  <a:srgbClr val="0000CC"/>
                </a:solidFill>
              </a:rPr>
              <a:t>后序</a:t>
            </a:r>
            <a:r>
              <a:rPr lang="en-US" altLang="zh-CN" sz="2400" b="0" dirty="0">
                <a:solidFill>
                  <a:srgbClr val="0000CC"/>
                </a:solidFill>
              </a:rPr>
              <a:t>(?)</a:t>
            </a:r>
            <a:r>
              <a:rPr lang="zh-CN" altLang="en-US" sz="2400" b="0" dirty="0" smtClean="0">
                <a:solidFill>
                  <a:srgbClr val="0000CC"/>
                </a:solidFill>
              </a:rPr>
              <a:t>遍历</a:t>
            </a:r>
            <a:r>
              <a:rPr lang="zh-CN" altLang="en-US" sz="2400" b="0" dirty="0">
                <a:solidFill>
                  <a:srgbClr val="0000CC"/>
                </a:solidFill>
              </a:rPr>
              <a:t>顺序</a:t>
            </a:r>
            <a:r>
              <a:rPr lang="zh-CN" altLang="en-US" sz="2400" b="0" dirty="0" smtClean="0">
                <a:solidFill>
                  <a:srgbClr val="0000CC"/>
                </a:solidFill>
              </a:rPr>
              <a:t>构建，请编程实现</a:t>
            </a:r>
            <a:endParaRPr lang="zh-CN" altLang="en-US" sz="2400" b="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58674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48768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4876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50053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2206625" y="1627189"/>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4876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5486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4876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5867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5984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5867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6477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5867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5867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68580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6858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69865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6858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7467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6858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78486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7848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7848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8458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7848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4737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5727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6718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7708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8699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88392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8839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8839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9448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8839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439738" y="-23185"/>
            <a:ext cx="6811962" cy="835025"/>
          </a:xfrm>
        </p:spPr>
        <p:txBody>
          <a:bodyPr>
            <a:normAutofit fontScale="90000"/>
          </a:bodyPr>
          <a:lstStyle/>
          <a:p>
            <a:r>
              <a:rPr lang="zh-CN" altLang="en-US" b="1" dirty="0" smtClean="0">
                <a:ea typeface="华文新魏" panose="02010800040101010101" pitchFamily="2" charset="-122"/>
              </a:rPr>
              <a:t>利用栈的前序遍历非递归算法</a:t>
            </a:r>
          </a:p>
        </p:txBody>
      </p:sp>
      <p:cxnSp>
        <p:nvCxnSpPr>
          <p:cNvPr id="3" name="直接箭头连接符 2"/>
          <p:cNvCxnSpPr/>
          <p:nvPr/>
        </p:nvCxnSpPr>
        <p:spPr bwMode="auto">
          <a:xfrm flipH="1" flipV="1">
            <a:off x="4291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2279578"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3" name="云形标注 62"/>
          <p:cNvSpPr/>
          <p:nvPr/>
        </p:nvSpPr>
        <p:spPr>
          <a:xfrm>
            <a:off x="7392144" y="44624"/>
            <a:ext cx="2808312" cy="1405533"/>
          </a:xfrm>
          <a:prstGeom prst="cloudCallout">
            <a:avLst>
              <a:gd name="adj1" fmla="val -55394"/>
              <a:gd name="adj2" fmla="val 57727"/>
            </a:avLst>
          </a:prstGeom>
          <a:ln>
            <a:solidFill>
              <a:srgbClr val="0000CC"/>
            </a:solidFill>
          </a:ln>
        </p:spPr>
        <p:txBody>
          <a:bodyPr wrap="square" lIns="0" tIns="0" rIns="0" bIns="0" rtlCol="0" anchor="ctr">
            <a:spAutoFit/>
          </a:bodyPr>
          <a:lstStyle/>
          <a:p>
            <a:pPr algn="just"/>
            <a:r>
              <a:rPr lang="zh-CN" altLang="en-US" sz="2000" dirty="0" smtClean="0">
                <a:solidFill>
                  <a:srgbClr val="0000FF"/>
                </a:solidFill>
              </a:rPr>
              <a:t>根节点直接访问，未压栈。遇到</a:t>
            </a:r>
            <a:r>
              <a:rPr lang="en-US" altLang="zh-CN" sz="2000" dirty="0">
                <a:solidFill>
                  <a:srgbClr val="0000FF"/>
                </a:solidFill>
              </a:rPr>
              <a:t>NULL</a:t>
            </a:r>
            <a:r>
              <a:rPr lang="zh-CN" altLang="en-US" sz="2000" dirty="0">
                <a:solidFill>
                  <a:srgbClr val="0000FF"/>
                </a:solidFill>
              </a:rPr>
              <a:t>退栈访问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down)">
                                      <p:cBhvr>
                                        <p:cTn id="19"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79376" y="-99392"/>
            <a:ext cx="6741318" cy="847725"/>
          </a:xfrm>
        </p:spPr>
        <p:txBody>
          <a:bodyPr>
            <a:normAutofit/>
          </a:bodyPr>
          <a:lstStyle/>
          <a:p>
            <a:r>
              <a:rPr lang="zh-CN" altLang="en-US" sz="3600" b="1" dirty="0" smtClean="0">
                <a:ea typeface="华文新魏" panose="02010800040101010101" pitchFamily="2" charset="-122"/>
              </a:rPr>
              <a:t>利用栈的前序遍历非递归算法</a:t>
            </a:r>
          </a:p>
        </p:txBody>
      </p:sp>
      <p:sp>
        <p:nvSpPr>
          <p:cNvPr id="352259" name="Rectangle 3"/>
          <p:cNvSpPr>
            <a:spLocks noGrp="1" noChangeArrowheads="1"/>
          </p:cNvSpPr>
          <p:nvPr>
            <p:ph idx="1"/>
          </p:nvPr>
        </p:nvSpPr>
        <p:spPr>
          <a:xfrm>
            <a:off x="2063750" y="1304926"/>
            <a:ext cx="8229600" cy="4968875"/>
          </a:xfrm>
        </p:spPr>
        <p:txBody>
          <a:bodyPr>
            <a:normAutofit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u="sng"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预留右指针在栈中</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7608168" y="2606457"/>
            <a:ext cx="3059832" cy="1686639"/>
          </a:xfrm>
          <a:prstGeom prst="cloudCallout">
            <a:avLst>
              <a:gd name="adj1" fmla="val -62692"/>
              <a:gd name="adj2" fmla="val 27929"/>
            </a:avLst>
          </a:prstGeom>
          <a:ln>
            <a:solidFill>
              <a:srgbClr val="FF0000"/>
            </a:solidFill>
          </a:ln>
        </p:spPr>
        <p:txBody>
          <a:bodyPr lIns="0" tIns="0" rIns="0" bIns="0" rtlCol="0" anchor="ctr">
            <a:spAutoFit/>
          </a:bodyPr>
          <a:lstStyle/>
          <a:p>
            <a:pPr algn="just"/>
            <a:r>
              <a:rPr lang="zh-CN" altLang="en-US" sz="2400" b="0" dirty="0">
                <a:solidFill>
                  <a:srgbClr val="FF0000"/>
                </a:solidFill>
              </a:rPr>
              <a:t>中</a:t>
            </a:r>
            <a:r>
              <a:rPr lang="en-US" altLang="zh-CN" sz="2400" b="0" dirty="0">
                <a:solidFill>
                  <a:srgbClr val="FF0000"/>
                </a:solidFill>
              </a:rPr>
              <a:t>/</a:t>
            </a:r>
            <a:r>
              <a:rPr lang="zh-CN" altLang="en-US" sz="2400" b="0" dirty="0">
                <a:solidFill>
                  <a:srgbClr val="FF0000"/>
                </a:solidFill>
              </a:rPr>
              <a:t>后序遍历是否只是简单的移动这句话？</a:t>
            </a:r>
          </a:p>
        </p:txBody>
      </p:sp>
      <p:grpSp>
        <p:nvGrpSpPr>
          <p:cNvPr id="5" name="Group 62"/>
          <p:cNvGrpSpPr>
            <a:grpSpLocks/>
          </p:cNvGrpSpPr>
          <p:nvPr/>
        </p:nvGrpSpPr>
        <p:grpSpPr bwMode="auto">
          <a:xfrm>
            <a:off x="9119988" y="186829"/>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631504" y="692697"/>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4588271" y="114989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4588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4588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5197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4588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767408" y="3140968"/>
            <a:ext cx="4619551" cy="37170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基于栈的中序非递归？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5558408"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5558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5558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6168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5558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6494512"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6494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6494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7104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6494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7392144"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7392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7392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8001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7392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8294712"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8294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8294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8904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8294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9230816"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9230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9230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9840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9230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4583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5553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6490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7387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8290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9226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4583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5553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6490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7387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8290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9226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623392" y="34766"/>
            <a:ext cx="6073775" cy="669925"/>
          </a:xfrm>
        </p:spPr>
        <p:txBody>
          <a:bodyPr/>
          <a:lstStyle/>
          <a:p>
            <a:r>
              <a:rPr lang="zh-CN" altLang="en-US" sz="3200" b="1" dirty="0">
                <a:ea typeface="华文新魏" panose="02010800040101010101" pitchFamily="2" charset="-122"/>
              </a:rPr>
              <a:t>利用栈的中序遍历非递归算法？</a:t>
            </a:r>
          </a:p>
        </p:txBody>
      </p:sp>
      <p:sp>
        <p:nvSpPr>
          <p:cNvPr id="76" name="矩形标注 75"/>
          <p:cNvSpPr/>
          <p:nvPr/>
        </p:nvSpPr>
        <p:spPr>
          <a:xfrm>
            <a:off x="9480375" y="4675396"/>
            <a:ext cx="2700611" cy="620712"/>
          </a:xfrm>
          <a:prstGeom prst="wedgeRectCallout">
            <a:avLst>
              <a:gd name="adj1" fmla="val -37618"/>
              <a:gd name="adj2" fmla="val 1031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3</a:t>
            </a:r>
            <a:r>
              <a:rPr lang="zh-CN" altLang="en-US" sz="1600" dirty="0"/>
              <a:t>：写出遍历序列并画出遍历过程中栈的变化情况</a:t>
            </a:r>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62481" y="33569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5748387" y="3140968"/>
            <a:ext cx="4087589" cy="3672408"/>
          </a:xfrm>
          <a:prstGeom prst="rect">
            <a:avLst/>
          </a:prstGeom>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基于栈的后序非递归？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3"/>
          <a:stretch>
            <a:fillRect/>
          </a:stretch>
        </p:blipFill>
        <p:spPr>
          <a:xfrm>
            <a:off x="16810" y="4437112"/>
            <a:ext cx="938784" cy="1410319"/>
          </a:xfrm>
          <a:prstGeom prst="rect">
            <a:avLst/>
          </a:prstGeom>
        </p:spPr>
      </p:pic>
      <p:cxnSp>
        <p:nvCxnSpPr>
          <p:cNvPr id="58" name="直接连接符 57"/>
          <p:cNvCxnSpPr/>
          <p:nvPr/>
        </p:nvCxnSpPr>
        <p:spPr>
          <a:xfrm flipH="1">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735961" y="3140968"/>
            <a:ext cx="410001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24921" y="3140968"/>
            <a:ext cx="411105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wipe(down)">
                                      <p:cBhvr>
                                        <p:cTn id="24" dur="289">
                                          <p:stCondLst>
                                            <p:cond delay="0"/>
                                          </p:stCondLst>
                                        </p:cTn>
                                        <p:tgtEl>
                                          <p:spTgt spid="76"/>
                                        </p:tgtEl>
                                      </p:cBhvr>
                                    </p:animEffect>
                                    <p:anim calcmode="lin" valueType="num">
                                      <p:cBhvr>
                                        <p:cTn id="25" dur="911"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76"/>
                                        </p:tgtEl>
                                        <p:attrNameLst>
                                          <p:attrName>ppt_y</p:attrName>
                                        </p:attrNameLst>
                                      </p:cBhvr>
                                      <p:tavLst>
                                        <p:tav tm="0" fmla="#ppt_y-sin(pi*$)/9">
                                          <p:val>
                                            <p:fltVal val="0"/>
                                          </p:val>
                                        </p:tav>
                                        <p:tav tm="100000">
                                          <p:val>
                                            <p:fltVal val="1"/>
                                          </p:val>
                                        </p:tav>
                                      </p:tavLst>
                                    </p:anim>
                                    <p:anim calcmode="lin" valueType="num">
                                      <p:cBhvr>
                                        <p:cTn id="28" dur="167" tmFilter="0, 0; 0.125,0.2665; 0.25,0.4; 0.375,0.465; 0.5,0.5;  0.625,0.535; 0.75,0.6; 0.875,0.7335; 1,1">
                                          <p:stCondLst>
                                            <p:cond delay="661"/>
                                          </p:stCondLst>
                                        </p:cTn>
                                        <p:tgtEl>
                                          <p:spTgt spid="76"/>
                                        </p:tgtEl>
                                        <p:attrNameLst>
                                          <p:attrName>ppt_y</p:attrName>
                                        </p:attrNameLst>
                                      </p:cBhvr>
                                      <p:tavLst>
                                        <p:tav tm="0" fmla="#ppt_y-sin(pi*$)/27">
                                          <p:val>
                                            <p:fltVal val="0"/>
                                          </p:val>
                                        </p:tav>
                                        <p:tav tm="100000">
                                          <p:val>
                                            <p:fltVal val="1"/>
                                          </p:val>
                                        </p:tav>
                                      </p:tavLst>
                                    </p:anim>
                                    <p:anim calcmode="lin" valueType="num">
                                      <p:cBhvr>
                                        <p:cTn id="29" dur="83" tmFilter="0, 0; 0.125,0.2665; 0.25,0.4; 0.375,0.465; 0.5,0.5;  0.625,0.535; 0.75,0.6; 0.875,0.7335; 1,1">
                                          <p:stCondLst>
                                            <p:cond delay="828"/>
                                          </p:stCondLst>
                                        </p:cTn>
                                        <p:tgtEl>
                                          <p:spTgt spid="76"/>
                                        </p:tgtEl>
                                        <p:attrNameLst>
                                          <p:attrName>ppt_y</p:attrName>
                                        </p:attrNameLst>
                                      </p:cBhvr>
                                      <p:tavLst>
                                        <p:tav tm="0" fmla="#ppt_y-sin(pi*$)/81">
                                          <p:val>
                                            <p:fltVal val="0"/>
                                          </p:val>
                                        </p:tav>
                                        <p:tav tm="100000">
                                          <p:val>
                                            <p:fltVal val="1"/>
                                          </p:val>
                                        </p:tav>
                                      </p:tavLst>
                                    </p:anim>
                                    <p:animScale>
                                      <p:cBhvr>
                                        <p:cTn id="30" dur="13">
                                          <p:stCondLst>
                                            <p:cond delay="325"/>
                                          </p:stCondLst>
                                        </p:cTn>
                                        <p:tgtEl>
                                          <p:spTgt spid="76"/>
                                        </p:tgtEl>
                                      </p:cBhvr>
                                      <p:to x="100000" y="60000"/>
                                    </p:animScale>
                                    <p:animScale>
                                      <p:cBhvr>
                                        <p:cTn id="31" dur="83" decel="50000">
                                          <p:stCondLst>
                                            <p:cond delay="337"/>
                                          </p:stCondLst>
                                        </p:cTn>
                                        <p:tgtEl>
                                          <p:spTgt spid="76"/>
                                        </p:tgtEl>
                                      </p:cBhvr>
                                      <p:to x="100000" y="100000"/>
                                    </p:animScale>
                                    <p:animScale>
                                      <p:cBhvr>
                                        <p:cTn id="32" dur="13">
                                          <p:stCondLst>
                                            <p:cond delay="656"/>
                                          </p:stCondLst>
                                        </p:cTn>
                                        <p:tgtEl>
                                          <p:spTgt spid="76"/>
                                        </p:tgtEl>
                                      </p:cBhvr>
                                      <p:to x="100000" y="80000"/>
                                    </p:animScale>
                                    <p:animScale>
                                      <p:cBhvr>
                                        <p:cTn id="33" dur="83" decel="50000">
                                          <p:stCondLst>
                                            <p:cond delay="669"/>
                                          </p:stCondLst>
                                        </p:cTn>
                                        <p:tgtEl>
                                          <p:spTgt spid="76"/>
                                        </p:tgtEl>
                                      </p:cBhvr>
                                      <p:to x="100000" y="100000"/>
                                    </p:animScale>
                                    <p:animScale>
                                      <p:cBhvr>
                                        <p:cTn id="34" dur="13">
                                          <p:stCondLst>
                                            <p:cond delay="821"/>
                                          </p:stCondLst>
                                        </p:cTn>
                                        <p:tgtEl>
                                          <p:spTgt spid="76"/>
                                        </p:tgtEl>
                                      </p:cBhvr>
                                      <p:to x="100000" y="90000"/>
                                    </p:animScale>
                                    <p:animScale>
                                      <p:cBhvr>
                                        <p:cTn id="35" dur="83" decel="50000">
                                          <p:stCondLst>
                                            <p:cond delay="835"/>
                                          </p:stCondLst>
                                        </p:cTn>
                                        <p:tgtEl>
                                          <p:spTgt spid="76"/>
                                        </p:tgtEl>
                                      </p:cBhvr>
                                      <p:to x="100000" y="100000"/>
                                    </p:animScale>
                                    <p:animScale>
                                      <p:cBhvr>
                                        <p:cTn id="36" dur="13">
                                          <p:stCondLst>
                                            <p:cond delay="904"/>
                                          </p:stCondLst>
                                        </p:cTn>
                                        <p:tgtEl>
                                          <p:spTgt spid="76"/>
                                        </p:tgtEl>
                                      </p:cBhvr>
                                      <p:to x="100000" y="95000"/>
                                    </p:animScale>
                                    <p:animScale>
                                      <p:cBhvr>
                                        <p:cTn id="37" dur="83" decel="50000">
                                          <p:stCondLst>
                                            <p:cond delay="917"/>
                                          </p:stCondLst>
                                        </p:cTn>
                                        <p:tgtEl>
                                          <p:spTgt spid="76"/>
                                        </p:tgtEl>
                                      </p:cBhvr>
                                      <p:to x="100000" y="100000"/>
                                    </p:animScale>
                                  </p:childTnLst>
                                </p:cTn>
                              </p:par>
                              <p:par>
                                <p:cTn id="38" presetID="26"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289">
                                          <p:stCondLst>
                                            <p:cond delay="0"/>
                                          </p:stCondLst>
                                        </p:cTn>
                                        <p:tgtEl>
                                          <p:spTgt spid="77"/>
                                        </p:tgtEl>
                                      </p:cBhvr>
                                    </p:animEffect>
                                    <p:anim calcmode="lin" valueType="num">
                                      <p:cBhvr>
                                        <p:cTn id="41" dur="911"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77"/>
                                        </p:tgtEl>
                                        <p:attrNameLst>
                                          <p:attrName>ppt_y</p:attrName>
                                        </p:attrNameLst>
                                      </p:cBhvr>
                                      <p:tavLst>
                                        <p:tav tm="0" fmla="#ppt_y-sin(pi*$)/9">
                                          <p:val>
                                            <p:fltVal val="0"/>
                                          </p:val>
                                        </p:tav>
                                        <p:tav tm="100000">
                                          <p:val>
                                            <p:fltVal val="1"/>
                                          </p:val>
                                        </p:tav>
                                      </p:tavLst>
                                    </p:anim>
                                    <p:anim calcmode="lin" valueType="num">
                                      <p:cBhvr>
                                        <p:cTn id="44" dur="167" tmFilter="0, 0; 0.125,0.2665; 0.25,0.4; 0.375,0.465; 0.5,0.5;  0.625,0.535; 0.75,0.6; 0.875,0.7335; 1,1">
                                          <p:stCondLst>
                                            <p:cond delay="661"/>
                                          </p:stCondLst>
                                        </p:cTn>
                                        <p:tgtEl>
                                          <p:spTgt spid="77"/>
                                        </p:tgtEl>
                                        <p:attrNameLst>
                                          <p:attrName>ppt_y</p:attrName>
                                        </p:attrNameLst>
                                      </p:cBhvr>
                                      <p:tavLst>
                                        <p:tav tm="0" fmla="#ppt_y-sin(pi*$)/27">
                                          <p:val>
                                            <p:fltVal val="0"/>
                                          </p:val>
                                        </p:tav>
                                        <p:tav tm="100000">
                                          <p:val>
                                            <p:fltVal val="1"/>
                                          </p:val>
                                        </p:tav>
                                      </p:tavLst>
                                    </p:anim>
                                    <p:anim calcmode="lin" valueType="num">
                                      <p:cBhvr>
                                        <p:cTn id="45" dur="83" tmFilter="0, 0; 0.125,0.2665; 0.25,0.4; 0.375,0.465; 0.5,0.5;  0.625,0.535; 0.75,0.6; 0.875,0.7335; 1,1">
                                          <p:stCondLst>
                                            <p:cond delay="828"/>
                                          </p:stCondLst>
                                        </p:cTn>
                                        <p:tgtEl>
                                          <p:spTgt spid="77"/>
                                        </p:tgtEl>
                                        <p:attrNameLst>
                                          <p:attrName>ppt_y</p:attrName>
                                        </p:attrNameLst>
                                      </p:cBhvr>
                                      <p:tavLst>
                                        <p:tav tm="0" fmla="#ppt_y-sin(pi*$)/81">
                                          <p:val>
                                            <p:fltVal val="0"/>
                                          </p:val>
                                        </p:tav>
                                        <p:tav tm="100000">
                                          <p:val>
                                            <p:fltVal val="1"/>
                                          </p:val>
                                        </p:tav>
                                      </p:tavLst>
                                    </p:anim>
                                    <p:animScale>
                                      <p:cBhvr>
                                        <p:cTn id="46" dur="13">
                                          <p:stCondLst>
                                            <p:cond delay="325"/>
                                          </p:stCondLst>
                                        </p:cTn>
                                        <p:tgtEl>
                                          <p:spTgt spid="77"/>
                                        </p:tgtEl>
                                      </p:cBhvr>
                                      <p:to x="100000" y="60000"/>
                                    </p:animScale>
                                    <p:animScale>
                                      <p:cBhvr>
                                        <p:cTn id="47" dur="83" decel="50000">
                                          <p:stCondLst>
                                            <p:cond delay="337"/>
                                          </p:stCondLst>
                                        </p:cTn>
                                        <p:tgtEl>
                                          <p:spTgt spid="77"/>
                                        </p:tgtEl>
                                      </p:cBhvr>
                                      <p:to x="100000" y="100000"/>
                                    </p:animScale>
                                    <p:animScale>
                                      <p:cBhvr>
                                        <p:cTn id="48" dur="13">
                                          <p:stCondLst>
                                            <p:cond delay="656"/>
                                          </p:stCondLst>
                                        </p:cTn>
                                        <p:tgtEl>
                                          <p:spTgt spid="77"/>
                                        </p:tgtEl>
                                      </p:cBhvr>
                                      <p:to x="100000" y="80000"/>
                                    </p:animScale>
                                    <p:animScale>
                                      <p:cBhvr>
                                        <p:cTn id="49" dur="83" decel="50000">
                                          <p:stCondLst>
                                            <p:cond delay="669"/>
                                          </p:stCondLst>
                                        </p:cTn>
                                        <p:tgtEl>
                                          <p:spTgt spid="77"/>
                                        </p:tgtEl>
                                      </p:cBhvr>
                                      <p:to x="100000" y="100000"/>
                                    </p:animScale>
                                    <p:animScale>
                                      <p:cBhvr>
                                        <p:cTn id="50" dur="13">
                                          <p:stCondLst>
                                            <p:cond delay="821"/>
                                          </p:stCondLst>
                                        </p:cTn>
                                        <p:tgtEl>
                                          <p:spTgt spid="77"/>
                                        </p:tgtEl>
                                      </p:cBhvr>
                                      <p:to x="100000" y="90000"/>
                                    </p:animScale>
                                    <p:animScale>
                                      <p:cBhvr>
                                        <p:cTn id="51" dur="83" decel="50000">
                                          <p:stCondLst>
                                            <p:cond delay="835"/>
                                          </p:stCondLst>
                                        </p:cTn>
                                        <p:tgtEl>
                                          <p:spTgt spid="77"/>
                                        </p:tgtEl>
                                      </p:cBhvr>
                                      <p:to x="100000" y="100000"/>
                                    </p:animScale>
                                    <p:animScale>
                                      <p:cBhvr>
                                        <p:cTn id="52" dur="13">
                                          <p:stCondLst>
                                            <p:cond delay="904"/>
                                          </p:stCondLst>
                                        </p:cTn>
                                        <p:tgtEl>
                                          <p:spTgt spid="77"/>
                                        </p:tgtEl>
                                      </p:cBhvr>
                                      <p:to x="100000" y="95000"/>
                                    </p:animScale>
                                    <p:animScale>
                                      <p:cBhvr>
                                        <p:cTn id="53" dur="83" decel="50000">
                                          <p:stCondLst>
                                            <p:cond delay="917"/>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58674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3028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3806826"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2724150" y="3078164"/>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3409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48768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4876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5006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4876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5486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4876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5867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5984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5867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6477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5867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5867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68580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6858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6975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6858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7467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6858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78486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7848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7848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8458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7848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88392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8839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8839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9448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8839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4876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6858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7994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4737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5727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6718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7708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8699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24384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2438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2438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3048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2438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2286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2590801"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2438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37338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3733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3733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4343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3733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5029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5029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5029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5638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5029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63246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6324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6324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6934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6324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3124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38862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51816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4889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5638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8077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8077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8077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8686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2316164" y="1266826"/>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555626" y="23019"/>
            <a:ext cx="6073775" cy="669925"/>
          </a:xfrm>
        </p:spPr>
        <p:txBody>
          <a:bodyPr/>
          <a:lstStyle/>
          <a:p>
            <a:r>
              <a:rPr lang="zh-CN" altLang="en-US" sz="3200" b="1" dirty="0">
                <a:ea typeface="华文新魏" panose="02010800040101010101" pitchFamily="2" charset="-122"/>
              </a:rPr>
              <a:t>利用栈的中序遍历非递归算法</a:t>
            </a:r>
          </a:p>
        </p:txBody>
      </p:sp>
      <p:sp>
        <p:nvSpPr>
          <p:cNvPr id="2" name="云形标注 1"/>
          <p:cNvSpPr/>
          <p:nvPr/>
        </p:nvSpPr>
        <p:spPr>
          <a:xfrm>
            <a:off x="6359327" y="377755"/>
            <a:ext cx="3076773" cy="937022"/>
          </a:xfrm>
          <a:prstGeom prst="cloudCallout">
            <a:avLst>
              <a:gd name="adj1" fmla="val -55394"/>
              <a:gd name="adj2" fmla="val 57727"/>
            </a:avLst>
          </a:prstGeom>
          <a:ln>
            <a:solidFill>
              <a:srgbClr val="0000CC"/>
            </a:solidFill>
          </a:ln>
        </p:spPr>
        <p:txBody>
          <a:bodyPr wrap="square" lIns="0" tIns="0" rIns="0" bIns="0" rtlCol="0" anchor="ctr">
            <a:spAutoFit/>
          </a:bodyPr>
          <a:lstStyle/>
          <a:p>
            <a:pPr algn="ctr"/>
            <a:r>
              <a:rPr lang="zh-CN" altLang="en-US" sz="2000" dirty="0">
                <a:solidFill>
                  <a:srgbClr val="0000FF"/>
                </a:solidFill>
              </a:rPr>
              <a:t>第一次遇到</a:t>
            </a:r>
            <a:r>
              <a:rPr lang="en-US" altLang="zh-CN" sz="2000" dirty="0">
                <a:solidFill>
                  <a:srgbClr val="0000FF"/>
                </a:solidFill>
              </a:rPr>
              <a:t>NULL</a:t>
            </a:r>
            <a:r>
              <a:rPr lang="zh-CN" altLang="en-US" sz="2000" dirty="0">
                <a:solidFill>
                  <a:srgbClr val="0000FF"/>
                </a:solidFill>
              </a:rPr>
              <a:t>退</a:t>
            </a:r>
            <a:r>
              <a:rPr lang="zh-CN" altLang="en-US" sz="2000" dirty="0" smtClean="0">
                <a:solidFill>
                  <a:srgbClr val="0000FF"/>
                </a:solidFill>
              </a:rPr>
              <a:t>栈并访问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4"/>
          <p:cNvSpPr>
            <a:spLocks noGrp="1" noChangeArrowheads="1"/>
          </p:cNvSpPr>
          <p:nvPr>
            <p:ph type="title"/>
          </p:nvPr>
        </p:nvSpPr>
        <p:spPr>
          <a:xfrm>
            <a:off x="794692" y="0"/>
            <a:ext cx="6096000" cy="776287"/>
          </a:xfrm>
        </p:spPr>
        <p:txBody>
          <a:bodyPr/>
          <a:lstStyle/>
          <a:p>
            <a:r>
              <a:rPr lang="zh-CN" altLang="en-US" sz="3200" b="1" dirty="0">
                <a:ea typeface="华文新魏" panose="02010800040101010101" pitchFamily="2" charset="-122"/>
              </a:rPr>
              <a:t>利用栈的中序遍历非递归算法</a:t>
            </a:r>
          </a:p>
        </p:txBody>
      </p:sp>
      <p:sp>
        <p:nvSpPr>
          <p:cNvPr id="171013" name="Rectangle 5"/>
          <p:cNvSpPr>
            <a:spLocks noGrp="1" noChangeArrowheads="1"/>
          </p:cNvSpPr>
          <p:nvPr>
            <p:ph idx="1"/>
          </p:nvPr>
        </p:nvSpPr>
        <p:spPr>
          <a:xfrm>
            <a:off x="2114550" y="1052513"/>
            <a:ext cx="82296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InOrder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u="sng"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S.Pop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云形标注 3"/>
          <p:cNvSpPr/>
          <p:nvPr/>
        </p:nvSpPr>
        <p:spPr>
          <a:xfrm>
            <a:off x="6888089" y="5171363"/>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a:solidFill>
                  <a:srgbClr val="FF0000"/>
                </a:solidFill>
              </a:rPr>
              <a:t>与前序遍历的非递归算法完全不同！思考后序遍历？</a:t>
            </a:r>
          </a:p>
        </p:txBody>
      </p:sp>
      <p:grpSp>
        <p:nvGrpSpPr>
          <p:cNvPr id="5" name="Group 62"/>
          <p:cNvGrpSpPr>
            <a:grpSpLocks/>
          </p:cNvGrpSpPr>
          <p:nvPr/>
        </p:nvGrpSpPr>
        <p:grpSpPr bwMode="auto">
          <a:xfrm>
            <a:off x="8483485" y="2383632"/>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7"/>
          <p:cNvSpPr>
            <a:spLocks noGrp="1" noChangeArrowheads="1"/>
          </p:cNvSpPr>
          <p:nvPr>
            <p:ph type="title"/>
          </p:nvPr>
        </p:nvSpPr>
        <p:spPr>
          <a:xfrm>
            <a:off x="623392" y="32149"/>
            <a:ext cx="5951537" cy="658812"/>
          </a:xfrm>
        </p:spPr>
        <p:txBody>
          <a:bodyPr/>
          <a:lstStyle/>
          <a:p>
            <a:r>
              <a:rPr lang="zh-CN" altLang="en-US" sz="3200" b="1" dirty="0">
                <a:ea typeface="华文新魏" panose="02010800040101010101" pitchFamily="2" charset="-122"/>
              </a:rPr>
              <a:t>利用栈的后序遍历非递归算法</a:t>
            </a:r>
          </a:p>
        </p:txBody>
      </p:sp>
      <p:sp>
        <p:nvSpPr>
          <p:cNvPr id="175112" name="Rectangle 8"/>
          <p:cNvSpPr>
            <a:spLocks noGrp="1" noChangeArrowheads="1"/>
          </p:cNvSpPr>
          <p:nvPr>
            <p:ph idx="1"/>
          </p:nvPr>
        </p:nvSpPr>
        <p:spPr>
          <a:xfrm>
            <a:off x="2135560" y="1233066"/>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6780213" y="2024064"/>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4764088" y="1304926"/>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5791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6702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8861426" y="1290639"/>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2208214"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3254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4259264"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5257801"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6238876"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7239001"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8248651"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9256714"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2135189" y="908051"/>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7847014"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7824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3205164"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a:solidFill>
                  <a:srgbClr val="0000FF"/>
                </a:solidFill>
              </a:rPr>
              <a:t>第二次遇到</a:t>
            </a:r>
            <a:r>
              <a:rPr lang="en-US" altLang="zh-CN" sz="2000" dirty="0">
                <a:solidFill>
                  <a:srgbClr val="0000FF"/>
                </a:solidFill>
              </a:rPr>
              <a:t>NULL</a:t>
            </a:r>
            <a:r>
              <a:rPr lang="zh-CN" altLang="en-US" sz="2000" dirty="0">
                <a:solidFill>
                  <a:srgbClr val="0000FF"/>
                </a:solidFill>
              </a:rPr>
              <a:t>退栈访问</a:t>
            </a:r>
          </a:p>
        </p:txBody>
      </p:sp>
      <p:sp>
        <p:nvSpPr>
          <p:cNvPr id="132" name="Rectangle 7"/>
          <p:cNvSpPr>
            <a:spLocks noGrp="1" noChangeArrowheads="1"/>
          </p:cNvSpPr>
          <p:nvPr>
            <p:ph type="title"/>
          </p:nvPr>
        </p:nvSpPr>
        <p:spPr>
          <a:xfrm>
            <a:off x="583406" y="66042"/>
            <a:ext cx="5951537" cy="658812"/>
          </a:xfrm>
        </p:spPr>
        <p:txBody>
          <a:bodyPr/>
          <a:lstStyle/>
          <a:p>
            <a:r>
              <a:rPr lang="zh-CN" altLang="en-US" sz="3200" b="1" dirty="0">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down)">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752600" y="969964"/>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695400" y="0"/>
            <a:ext cx="5184775" cy="652463"/>
          </a:xfrm>
        </p:spPr>
        <p:txBody>
          <a:bodyPr/>
          <a:lstStyle/>
          <a:p>
            <a:r>
              <a:rPr lang="zh-CN" altLang="en-US" sz="3200" b="1" dirty="0">
                <a:ea typeface="华文新魏" panose="02010800040101010101" pitchFamily="2" charset="-122"/>
              </a:rPr>
              <a:t>后序遍历的非递归算法</a:t>
            </a:r>
            <a:r>
              <a:rPr lang="zh-CN" altLang="en-US" sz="2800" dirty="0"/>
              <a:t> </a:t>
            </a:r>
          </a:p>
        </p:txBody>
      </p:sp>
      <p:sp>
        <p:nvSpPr>
          <p:cNvPr id="177157" name="Rectangle 5"/>
          <p:cNvSpPr>
            <a:spLocks noGrp="1" noChangeArrowheads="1"/>
          </p:cNvSpPr>
          <p:nvPr>
            <p:ph idx="1"/>
          </p:nvPr>
        </p:nvSpPr>
        <p:spPr>
          <a:xfrm>
            <a:off x="1415480" y="838200"/>
            <a:ext cx="8229600" cy="6019800"/>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PostOrder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case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R</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434512" y="938622"/>
            <a:ext cx="2466975" cy="2438400"/>
          </a:xfrm>
          <a:prstGeom prst="rect">
            <a:avLst/>
          </a:prstGeo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2964"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2351089" y="4221164"/>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1558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6456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4656139"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4655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solidFill>
                  <a:srgbClr val="FFFF00"/>
                </a:solidFill>
              </a:rPr>
              <a:t>使用最优判定树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48"/>
          <p:cNvSpPr>
            <a:spLocks noGrp="1" noChangeArrowheads="1"/>
          </p:cNvSpPr>
          <p:nvPr>
            <p:ph type="title"/>
          </p:nvPr>
        </p:nvSpPr>
        <p:spPr>
          <a:xfrm>
            <a:off x="657226" y="24750"/>
            <a:ext cx="5556250" cy="706437"/>
          </a:xfrm>
        </p:spPr>
        <p:txBody>
          <a:bodyPr/>
          <a:lstStyle/>
          <a:p>
            <a:r>
              <a:rPr lang="zh-CN" altLang="en-US" sz="3200" b="1">
                <a:ea typeface="华文新魏" panose="02010800040101010101" pitchFamily="2" charset="-122"/>
              </a:rPr>
              <a:t>层次序遍历二叉树的算法</a:t>
            </a:r>
          </a:p>
        </p:txBody>
      </p:sp>
      <p:sp>
        <p:nvSpPr>
          <p:cNvPr id="192561" name="Rectangle 49"/>
          <p:cNvSpPr>
            <a:spLocks noGrp="1" noChangeArrowheads="1"/>
          </p:cNvSpPr>
          <p:nvPr>
            <p:ph idx="1"/>
          </p:nvPr>
        </p:nvSpPr>
        <p:spPr>
          <a:xfrm>
            <a:off x="2151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8112125" y="5373689"/>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3792539" y="2470151"/>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1788990" y="162880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5519415" y="728116"/>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6103614" y="67731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9023027" y="748753"/>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5527353" y="1415503"/>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9083352" y="1410740"/>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6679877" y="141232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7278365" y="13758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5519415" y="2883941"/>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9096052" y="2879178"/>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7278365" y="28490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7824464" y="28537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5519415" y="3963441"/>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9096052" y="3958678"/>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7824464" y="39332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8435653" y="39285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5519415" y="4976266"/>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9096053" y="4971503"/>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8435653" y="494134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5511478" y="5646191"/>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9088114" y="5641428"/>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1056700" y="4291038"/>
            <a:ext cx="3698185"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600" dirty="0">
                <a:latin typeface="Times New Roman" panose="02020603050405020304" pitchFamily="18" charset="0"/>
                <a:ea typeface="仿宋_GB2312" pitchFamily="49" charset="-122"/>
              </a:rPr>
              <a:t>这种遍历需要使用一个</a:t>
            </a:r>
            <a:r>
              <a:rPr lang="zh-CN" altLang="en-US" sz="1600" dirty="0">
                <a:solidFill>
                  <a:schemeClr val="tx2"/>
                </a:solidFill>
                <a:latin typeface="Times New Roman" panose="02020603050405020304" pitchFamily="18" charset="0"/>
                <a:ea typeface="仿宋_GB2312" pitchFamily="49" charset="-122"/>
              </a:rPr>
              <a:t>先进先出的队列</a:t>
            </a:r>
            <a:r>
              <a:rPr lang="zh-CN" altLang="en-US" sz="16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6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6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600" dirty="0">
                <a:latin typeface="Times New Roman" panose="02020603050405020304" pitchFamily="18" charset="0"/>
                <a:ea typeface="仿宋_GB2312" pitchFamily="49" charset="-122"/>
              </a:rPr>
              <a:t>算法是非递归的。</a:t>
            </a:r>
          </a:p>
        </p:txBody>
      </p:sp>
      <p:sp>
        <p:nvSpPr>
          <p:cNvPr id="112" name="云形标注 111"/>
          <p:cNvSpPr/>
          <p:nvPr/>
        </p:nvSpPr>
        <p:spPr>
          <a:xfrm>
            <a:off x="2783632" y="-64765"/>
            <a:ext cx="1996132"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pic>
        <p:nvPicPr>
          <p:cNvPr id="211970" name="Picture 2" descr="https://ss0.bdstatic.com/70cFuHSh_Q1YnxGkpoWK1HF6hhy/it/u=4171744437,3099600227&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750" y="-53676"/>
            <a:ext cx="1297179" cy="1429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211970"/>
                                        </p:tgtEl>
                                        <p:attrNameLst>
                                          <p:attrName>style.visibility</p:attrName>
                                        </p:attrNameLst>
                                      </p:cBhvr>
                                      <p:to>
                                        <p:strVal val="visible"/>
                                      </p:to>
                                    </p:set>
                                    <p:animEffect transition="in" filter="fade">
                                      <p:cBhvr>
                                        <p:cTn id="10"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95400" y="44624"/>
            <a:ext cx="5940425" cy="720725"/>
          </a:xfrm>
        </p:spPr>
        <p:txBody>
          <a:bodyPr/>
          <a:lstStyle/>
          <a:p>
            <a:r>
              <a:rPr lang="zh-CN" altLang="en-US" sz="3200" b="1" dirty="0">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idx="1"/>
          </p:nvPr>
        </p:nvSpPr>
        <p:spPr>
          <a:xfrm>
            <a:off x="1992313" y="981076"/>
            <a:ext cx="8229600" cy="5040313"/>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levelOrder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Q.DeQueue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p>
        </p:txBody>
      </p:sp>
      <p:grpSp>
        <p:nvGrpSpPr>
          <p:cNvPr id="4" name="Group 4"/>
          <p:cNvGrpSpPr>
            <a:grpSpLocks/>
          </p:cNvGrpSpPr>
          <p:nvPr/>
        </p:nvGrpSpPr>
        <p:grpSpPr bwMode="auto">
          <a:xfrm>
            <a:off x="8904312" y="1844824"/>
            <a:ext cx="2160587" cy="2378075"/>
            <a:chOff x="430" y="1002"/>
            <a:chExt cx="1361" cy="1498"/>
          </a:xfrm>
        </p:grpSpPr>
        <p:sp>
          <p:nvSpPr>
            <p:cNvPr id="5"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38"/>
          <p:cNvGrpSpPr>
            <a:grpSpLocks/>
          </p:cNvGrpSpPr>
          <p:nvPr/>
        </p:nvGrpSpPr>
        <p:grpSpPr bwMode="auto">
          <a:xfrm>
            <a:off x="8267724" y="5015062"/>
            <a:ext cx="3413125" cy="519113"/>
            <a:chOff x="2000" y="484"/>
            <a:chExt cx="2150" cy="327"/>
          </a:xfrm>
        </p:grpSpPr>
        <p:sp>
          <p:nvSpPr>
            <p:cNvPr id="28"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29" name="Group 37"/>
            <p:cNvGrpSpPr>
              <a:grpSpLocks/>
            </p:cNvGrpSpPr>
            <p:nvPr/>
          </p:nvGrpSpPr>
          <p:grpSpPr bwMode="auto">
            <a:xfrm>
              <a:off x="2313" y="527"/>
              <a:ext cx="1837" cy="272"/>
              <a:chOff x="2336" y="527"/>
              <a:chExt cx="1837" cy="272"/>
            </a:xfrm>
          </p:grpSpPr>
          <p:sp>
            <p:nvSpPr>
              <p:cNvPr id="30"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16413" y="0"/>
            <a:ext cx="5400675" cy="682625"/>
          </a:xfrm>
        </p:spPr>
        <p:txBody>
          <a:bodyPr/>
          <a:lstStyle/>
          <a:p>
            <a:r>
              <a:rPr lang="zh-CN" altLang="en-US" sz="3200" b="1" dirty="0">
                <a:ea typeface="华文新魏" panose="02010800040101010101" pitchFamily="2" charset="-122"/>
              </a:rPr>
              <a:t>二叉树的计数</a:t>
            </a:r>
          </a:p>
        </p:txBody>
      </p:sp>
      <p:sp>
        <p:nvSpPr>
          <p:cNvPr id="362499" name="Rectangle 3"/>
          <p:cNvSpPr>
            <a:spLocks noGrp="1" noChangeArrowheads="1"/>
          </p:cNvSpPr>
          <p:nvPr>
            <p:ph idx="1"/>
          </p:nvPr>
        </p:nvSpPr>
        <p:spPr>
          <a:xfrm>
            <a:off x="1559496" y="1104108"/>
            <a:ext cx="9669064" cy="5037137"/>
          </a:xfrm>
        </p:spPr>
        <p:txBody>
          <a:bodyPr>
            <a:normAutofit/>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二叉树遍历的结果是将一个非线性结构中的数据通过访问排列到一个</a:t>
            </a:r>
            <a:r>
              <a:rPr lang="zh-CN" altLang="en-US" sz="3000" b="1" dirty="0">
                <a:solidFill>
                  <a:srgbClr val="0000CC"/>
                </a:solidFill>
                <a:latin typeface="Times New Roman" panose="02020603050405020304" pitchFamily="18" charset="0"/>
                <a:ea typeface="仿宋_GB2312" pitchFamily="49" charset="-122"/>
              </a:rPr>
              <a:t>线性序列</a:t>
            </a:r>
            <a:r>
              <a:rPr lang="zh-CN" altLang="en-US" sz="3000" b="1" dirty="0">
                <a:latin typeface="Times New Roman" panose="02020603050405020304" pitchFamily="18" charset="0"/>
                <a:ea typeface="仿宋_GB2312" pitchFamily="49" charset="-122"/>
              </a:rPr>
              <a:t>中。</a:t>
            </a:r>
            <a:endParaRPr lang="en-US" altLang="zh-CN" sz="3000" b="1"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sz="3000" b="1" u="sng" dirty="0">
                <a:latin typeface="Times New Roman" panose="02020603050405020304" pitchFamily="18" charset="0"/>
                <a:ea typeface="仿宋_GB2312" pitchFamily="49" charset="-122"/>
              </a:rPr>
              <a:t>逆向</a:t>
            </a:r>
            <a:r>
              <a:rPr lang="zh-CN" altLang="en-US" sz="3000" b="1" u="sng" dirty="0" smtClean="0">
                <a:latin typeface="Times New Roman" panose="02020603050405020304" pitchFamily="18" charset="0"/>
                <a:ea typeface="仿宋_GB2312" pitchFamily="49" charset="-122"/>
              </a:rPr>
              <a:t>问题：</a:t>
            </a:r>
            <a:r>
              <a:rPr lang="en-US" altLang="zh-CN" sz="3000" b="1" u="sng" dirty="0" smtClean="0">
                <a:latin typeface="Times New Roman" panose="02020603050405020304" pitchFamily="18" charset="0"/>
                <a:ea typeface="仿宋_GB2312" pitchFamily="49" charset="-122"/>
              </a:rPr>
              <a:t>N</a:t>
            </a:r>
            <a:r>
              <a:rPr lang="zh-CN" altLang="en-US" sz="3000" b="1" u="sng" dirty="0">
                <a:latin typeface="Times New Roman" panose="02020603050405020304" pitchFamily="18" charset="0"/>
                <a:ea typeface="仿宋_GB2312" pitchFamily="49" charset="-122"/>
              </a:rPr>
              <a:t>个结点可以构造多少棵不同的二叉树？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前序序列：</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b d c e</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特点是第一个访问的</a:t>
            </a:r>
            <a:r>
              <a:rPr lang="en-US" altLang="zh-CN" sz="3000" b="1" i="1" dirty="0">
                <a:solidFill>
                  <a:schemeClr val="tx2"/>
                </a:solidFill>
                <a:latin typeface="Times New Roman" panose="02020603050405020304" pitchFamily="18" charset="0"/>
                <a:ea typeface="仿宋_GB2312" pitchFamily="49" charset="-122"/>
              </a:rPr>
              <a:t>a</a:t>
            </a:r>
            <a:r>
              <a:rPr lang="zh-CN" altLang="en-US" sz="3000" b="1" dirty="0">
                <a:latin typeface="Times New Roman" panose="02020603050405020304" pitchFamily="18" charset="0"/>
                <a:ea typeface="仿宋_GB2312" pitchFamily="49" charset="-122"/>
              </a:rPr>
              <a:t>一定是树根，只要左子树非空，后面紧跟的</a:t>
            </a:r>
            <a:r>
              <a:rPr lang="en-US" altLang="zh-CN" sz="3000" b="1" i="1" dirty="0">
                <a:solidFill>
                  <a:schemeClr val="tx2"/>
                </a:solidFill>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一定是根的左子女，</a:t>
            </a:r>
            <a:r>
              <a:rPr lang="en-US" altLang="zh-CN" sz="3000"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中序序列：</a:t>
            </a:r>
            <a:r>
              <a:rPr lang="en-US" altLang="zh-CN" sz="3000" b="1" i="1" dirty="0">
                <a:solidFill>
                  <a:schemeClr val="tx2"/>
                </a:solidFill>
                <a:latin typeface="Times New Roman" panose="02020603050405020304" pitchFamily="18" charset="0"/>
                <a:ea typeface="仿宋_GB2312" pitchFamily="49" charset="-122"/>
              </a:rPr>
              <a:t>b d </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e c</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根 </a:t>
            </a:r>
            <a:r>
              <a:rPr lang="en-US" altLang="zh-CN" sz="3000" b="1" i="1" dirty="0">
                <a:solidFill>
                  <a:schemeClr val="tx2"/>
                </a:solidFill>
                <a:latin typeface="Times New Roman" panose="02020603050405020304" pitchFamily="18" charset="0"/>
                <a:ea typeface="仿宋_GB2312" pitchFamily="49" charset="-122"/>
              </a:rPr>
              <a:t>a</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左侧子序列是根的</a:t>
            </a:r>
            <a:r>
              <a:rPr lang="zh-CN" altLang="en-US" sz="3000" b="1" dirty="0">
                <a:solidFill>
                  <a:schemeClr val="tx2"/>
                </a:solidFill>
                <a:latin typeface="Times New Roman" panose="02020603050405020304" pitchFamily="18" charset="0"/>
                <a:ea typeface="仿宋_GB2312" pitchFamily="49" charset="-122"/>
              </a:rPr>
              <a:t>左子树</a:t>
            </a:r>
            <a:r>
              <a:rPr lang="zh-CN" altLang="en-US" sz="3000"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的右子树上的结点数据。</a:t>
            </a:r>
          </a:p>
        </p:txBody>
      </p:sp>
      <p:grpSp>
        <p:nvGrpSpPr>
          <p:cNvPr id="100356" name="Group 4"/>
          <p:cNvGrpSpPr>
            <a:grpSpLocks/>
          </p:cNvGrpSpPr>
          <p:nvPr/>
        </p:nvGrpSpPr>
        <p:grpSpPr bwMode="auto">
          <a:xfrm>
            <a:off x="8183885" y="3787229"/>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191344" y="50803"/>
            <a:ext cx="74888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solidFill>
                  <a:srgbClr val="0000FF"/>
                </a:solidFill>
                <a:latin typeface="Times New Roman" panose="02020603050405020304" pitchFamily="18" charset="0"/>
              </a:rPr>
              <a:t>由二叉树的前序序列和中序序列建立该二叉树</a:t>
            </a:r>
          </a:p>
        </p:txBody>
      </p:sp>
      <p:sp>
        <p:nvSpPr>
          <p:cNvPr id="5" name="Text Box 4"/>
          <p:cNvSpPr txBox="1">
            <a:spLocks noChangeArrowheads="1"/>
          </p:cNvSpPr>
          <p:nvPr/>
        </p:nvSpPr>
        <p:spPr bwMode="auto">
          <a:xfrm>
            <a:off x="1749587" y="894221"/>
            <a:ext cx="900080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defRPr/>
            </a:pPr>
            <a:r>
              <a:rPr lang="zh-CN" altLang="en-US" sz="2000" dirty="0" smtClean="0">
                <a:effectLst>
                  <a:outerShdw blurRad="38100" dist="38100" dir="2700000" algn="tl">
                    <a:srgbClr val="000000">
                      <a:alpha val="43137"/>
                    </a:srgbClr>
                  </a:outerShdw>
                </a:effectLst>
              </a:rPr>
              <a:t>若</a:t>
            </a:r>
            <a:r>
              <a:rPr lang="zh-CN" altLang="en-US" sz="2000" dirty="0">
                <a:effectLst>
                  <a:outerShdw blurRad="38100" dist="38100" dir="2700000" algn="tl">
                    <a:srgbClr val="000000">
                      <a:alpha val="43137"/>
                    </a:srgbClr>
                  </a:outerShdw>
                </a:effectLst>
              </a:rPr>
              <a:t>二叉树的任意两个结点的值都不相同</a:t>
            </a:r>
            <a:r>
              <a:rPr lang="zh-CN" altLang="en-US" sz="2000" dirty="0"/>
              <a:t>，则二叉树的</a:t>
            </a:r>
            <a:r>
              <a:rPr lang="zh-CN" altLang="en-US" sz="2000" dirty="0">
                <a:solidFill>
                  <a:srgbClr val="FF0000"/>
                </a:solidFill>
                <a:effectLst>
                  <a:outerShdw blurRad="38100" dist="38100" dir="2700000" algn="tl">
                    <a:srgbClr val="000000">
                      <a:alpha val="43137"/>
                    </a:srgbClr>
                  </a:outerShdw>
                </a:effectLst>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2439988" y="2716214"/>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2433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2439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2439988" y="4943476"/>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2432050" y="5732464"/>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2439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2420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2424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2439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2439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9597864" y="2091949"/>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dirty="0">
                <a:latin typeface="楷体" panose="02010609060101010101" pitchFamily="49" charset="-122"/>
                <a:ea typeface="楷体" panose="02010609060101010101" pitchFamily="49" charset="-122"/>
              </a:rPr>
              <a:t>前序：</a:t>
            </a:r>
            <a:r>
              <a:rPr lang="en-US" altLang="zh-CN" sz="1800" dirty="0">
                <a:latin typeface="楷体" panose="02010609060101010101" pitchFamily="49" charset="-122"/>
                <a:ea typeface="楷体" panose="02010609060101010101" pitchFamily="49" charset="-122"/>
              </a:rPr>
              <a:t>ABDGHCEFI</a:t>
            </a:r>
          </a:p>
          <a:p>
            <a:pPr>
              <a:spcBef>
                <a:spcPct val="50000"/>
              </a:spcBef>
            </a:pPr>
            <a:r>
              <a:rPr lang="zh-CN" altLang="en-US" sz="1800" dirty="0">
                <a:latin typeface="楷体" panose="02010609060101010101" pitchFamily="49" charset="-122"/>
                <a:ea typeface="楷体" panose="02010609060101010101" pitchFamily="49" charset="-122"/>
              </a:rPr>
              <a:t>中序：</a:t>
            </a:r>
            <a:r>
              <a:rPr lang="en-US" altLang="zh-CN" sz="1800" dirty="0">
                <a:latin typeface="楷体" panose="02010609060101010101" pitchFamily="49" charset="-122"/>
                <a:ea typeface="楷体" panose="02010609060101010101" pitchFamily="49" charset="-122"/>
              </a:rPr>
              <a:t>GDHBAECIF</a:t>
            </a:r>
            <a:r>
              <a:rPr lang="zh-CN" altLang="en-US" sz="1800" dirty="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640013" y="836686"/>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1. A</a:t>
            </a:r>
            <a:r>
              <a:rPr lang="zh-CN" altLang="en-US" sz="2000" dirty="0">
                <a:solidFill>
                  <a:srgbClr val="0000FF"/>
                </a:solidFill>
              </a:rPr>
              <a:t>为根结点</a:t>
            </a:r>
          </a:p>
        </p:txBody>
      </p:sp>
      <p:sp>
        <p:nvSpPr>
          <p:cNvPr id="5" name="Text Box 3"/>
          <p:cNvSpPr txBox="1">
            <a:spLocks noChangeArrowheads="1"/>
          </p:cNvSpPr>
          <p:nvPr/>
        </p:nvSpPr>
        <p:spPr bwMode="auto">
          <a:xfrm>
            <a:off x="2743200" y="1417712"/>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2667000" y="205167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t>GDHB  A  ECIF </a:t>
            </a:r>
          </a:p>
        </p:txBody>
      </p:sp>
      <p:sp>
        <p:nvSpPr>
          <p:cNvPr id="7" name="Oval 5"/>
          <p:cNvSpPr>
            <a:spLocks noChangeArrowheads="1"/>
          </p:cNvSpPr>
          <p:nvPr/>
        </p:nvSpPr>
        <p:spPr bwMode="auto">
          <a:xfrm>
            <a:off x="2771775" y="139444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3733800" y="194689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3162300" y="18230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4184650" y="18040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2686050" y="2461244"/>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060825" y="24898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7550422" y="404664"/>
            <a:ext cx="1785938" cy="1894972"/>
            <a:chOff x="5945" y="8629"/>
            <a:chExt cx="1770" cy="2039"/>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495" y="8629"/>
              <a:ext cx="382" cy="420"/>
              <a:chOff x="8225" y="9865"/>
              <a:chExt cx="382" cy="420"/>
            </a:xfrm>
          </p:grpSpPr>
          <p:sp>
            <p:nvSpPr>
              <p:cNvPr id="102438" name="Text Box 43"/>
              <p:cNvSpPr txBox="1">
                <a:spLocks noChangeArrowheads="1"/>
              </p:cNvSpPr>
              <p:nvPr/>
            </p:nvSpPr>
            <p:spPr bwMode="auto">
              <a:xfrm>
                <a:off x="8225" y="9865"/>
                <a:ext cx="38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2667000" y="3170311"/>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2667000" y="388047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2743200" y="449007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3609975" y="44138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2686050" y="38042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3124200" y="42614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2600325" y="49472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7391672" y="2482199"/>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40" y="8949"/>
              <a:ext cx="397" cy="412"/>
              <a:chOff x="8210" y="9873"/>
              <a:chExt cx="397" cy="412"/>
            </a:xfrm>
          </p:grpSpPr>
          <p:sp>
            <p:nvSpPr>
              <p:cNvPr id="102431" name="Text Box 59"/>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00" y="8637"/>
              <a:ext cx="397" cy="412"/>
              <a:chOff x="8210" y="9873"/>
              <a:chExt cx="397" cy="412"/>
            </a:xfrm>
          </p:grpSpPr>
          <p:sp>
            <p:nvSpPr>
              <p:cNvPr id="102429" name="Text Box 62"/>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2667000" y="5404469"/>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extLst>
              <p:ext uri="{D42A27DB-BD31-4B8C-83A1-F6EECF244321}">
                <p14:modId xmlns:p14="http://schemas.microsoft.com/office/powerpoint/2010/main" val="1418830647"/>
              </p:ext>
            </p:extLst>
          </p:nvPr>
        </p:nvGraphicFramePr>
        <p:xfrm>
          <a:off x="7088460" y="4799948"/>
          <a:ext cx="2176462" cy="1949450"/>
        </p:xfrm>
        <a:graphic>
          <a:graphicData uri="http://schemas.openxmlformats.org/presentationml/2006/ole">
            <mc:AlternateContent xmlns:mc="http://schemas.openxmlformats.org/markup-compatibility/2006">
              <mc:Choice xmlns:v="urn:schemas-microsoft-com:vml" Requires="v">
                <p:oleObj spid="_x0000_s102518"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460" y="4799948"/>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101550464"/>
              </p:ext>
            </p:extLst>
          </p:nvPr>
        </p:nvGraphicFramePr>
        <p:xfrm>
          <a:off x="6734175" y="798016"/>
          <a:ext cx="2608690" cy="2056284"/>
        </p:xfrm>
        <a:graphic>
          <a:graphicData uri="http://schemas.openxmlformats.org/presentationml/2006/ole">
            <mc:AlternateContent xmlns:mc="http://schemas.openxmlformats.org/markup-compatibility/2006">
              <mc:Choice xmlns:v="urn:schemas-microsoft-com:vml" Requires="v">
                <p:oleObj spid="_x0000_s103593"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175" y="798016"/>
                        <a:ext cx="2608690" cy="2056284"/>
                      </a:xfrm>
                      <a:prstGeom prst="rect">
                        <a:avLst/>
                      </a:prstGeom>
                      <a:noFill/>
                      <a:ln>
                        <a:noFill/>
                      </a:ln>
                      <a:extLst/>
                    </p:spPr>
                  </p:pic>
                </p:oleObj>
              </mc:Fallback>
            </mc:AlternateContent>
          </a:graphicData>
        </a:graphic>
      </p:graphicFrame>
      <p:sp>
        <p:nvSpPr>
          <p:cNvPr id="5" name="Text Box 4"/>
          <p:cNvSpPr txBox="1">
            <a:spLocks noChangeArrowheads="1"/>
          </p:cNvSpPr>
          <p:nvPr/>
        </p:nvSpPr>
        <p:spPr bwMode="auto">
          <a:xfrm>
            <a:off x="2819400" y="755153"/>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588129117"/>
              </p:ext>
            </p:extLst>
          </p:nvPr>
        </p:nvGraphicFramePr>
        <p:xfrm>
          <a:off x="6748464" y="3416276"/>
          <a:ext cx="2665748" cy="2100956"/>
        </p:xfrm>
        <a:graphic>
          <a:graphicData uri="http://schemas.openxmlformats.org/presentationml/2006/ole">
            <mc:AlternateContent xmlns:mc="http://schemas.openxmlformats.org/markup-compatibility/2006">
              <mc:Choice xmlns:v="urn:schemas-microsoft-com:vml" Requires="v">
                <p:oleObj spid="_x0000_s103594"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464" y="3416276"/>
                        <a:ext cx="2665748" cy="2100956"/>
                      </a:xfrm>
                      <a:prstGeom prst="rect">
                        <a:avLst/>
                      </a:prstGeom>
                      <a:noFill/>
                      <a:ln>
                        <a:noFill/>
                      </a:ln>
                      <a:extLst/>
                    </p:spPr>
                  </p:pic>
                </p:oleObj>
              </mc:Fallback>
            </mc:AlternateContent>
          </a:graphicData>
        </a:graphic>
      </p:graphicFrame>
      <p:sp>
        <p:nvSpPr>
          <p:cNvPr id="7" name="Text Box 6"/>
          <p:cNvSpPr txBox="1">
            <a:spLocks noChangeArrowheads="1"/>
          </p:cNvSpPr>
          <p:nvPr/>
        </p:nvSpPr>
        <p:spPr bwMode="auto">
          <a:xfrm>
            <a:off x="2819401" y="3492476"/>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2971800" y="1435076"/>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2971800" y="2425676"/>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3019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3359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3333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4257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3695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2533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4800601" y="519157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dirty="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631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前序遍历：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5" name="Group 3"/>
          <p:cNvGrpSpPr>
            <a:grpSpLocks/>
          </p:cNvGrpSpPr>
          <p:nvPr/>
        </p:nvGrpSpPr>
        <p:grpSpPr bwMode="auto">
          <a:xfrm>
            <a:off x="1775520" y="3356993"/>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1524000" y="2631756"/>
            <a:ext cx="6768752" cy="461665"/>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6586538" y="5918118"/>
            <a:ext cx="4406006" cy="939882"/>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4</a:t>
            </a:r>
            <a:r>
              <a:rPr lang="zh-CN" altLang="en-US" sz="1600" dirty="0"/>
              <a:t>：写出前</a:t>
            </a:r>
            <a:r>
              <a:rPr lang="en-US" altLang="zh-CN" sz="1600" dirty="0"/>
              <a:t>+</a:t>
            </a:r>
            <a:r>
              <a:rPr lang="zh-CN" altLang="en-US" sz="1600" dirty="0"/>
              <a:t>中；前</a:t>
            </a:r>
            <a:r>
              <a:rPr lang="en-US" altLang="zh-CN" sz="1600" dirty="0"/>
              <a:t>+</a:t>
            </a:r>
            <a:r>
              <a:rPr lang="zh-CN" altLang="en-US" sz="1600" dirty="0"/>
              <a:t>后；中</a:t>
            </a:r>
            <a:r>
              <a:rPr lang="en-US" altLang="zh-CN" sz="1600" dirty="0"/>
              <a:t>+</a:t>
            </a:r>
            <a:r>
              <a:rPr lang="zh-CN" altLang="en-US" sz="1600" dirty="0"/>
              <a:t>后序建立二叉树的过程，如果不能唯一构造，请说明原因</a:t>
            </a: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09126" y="46522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1.11111E-6 -0.00671 L 1.11111E-6 -0.16782 " pathEditMode="relative" rAng="0" ptsTypes="AA">
                                      <p:cBhvr>
                                        <p:cTn id="15" dur="2000" fill="hold"/>
                                        <p:tgtEl>
                                          <p:spTgt spid="22"/>
                                        </p:tgtEl>
                                        <p:attrNameLst>
                                          <p:attrName>ppt_x</p:attrName>
                                          <p:attrName>ppt_y</p:attrName>
                                        </p:attrNameLst>
                                      </p:cBhvr>
                                      <p:rCtr x="0" y="-8056"/>
                                    </p:animMotion>
                                  </p:childTnLst>
                                </p:cTn>
                              </p:par>
                              <p:par>
                                <p:cTn id="16" presetID="26"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80">
                                          <p:stCondLst>
                                            <p:cond delay="0"/>
                                          </p:stCondLst>
                                        </p:cTn>
                                        <p:tgtEl>
                                          <p:spTgt spid="24"/>
                                        </p:tgtEl>
                                      </p:cBhvr>
                                    </p:animEffect>
                                    <p:anim calcmode="lin" valueType="num">
                                      <p:cBhvr>
                                        <p:cTn id="1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4" dur="26">
                                          <p:stCondLst>
                                            <p:cond delay="650"/>
                                          </p:stCondLst>
                                        </p:cTn>
                                        <p:tgtEl>
                                          <p:spTgt spid="24"/>
                                        </p:tgtEl>
                                      </p:cBhvr>
                                      <p:to x="100000" y="60000"/>
                                    </p:animScale>
                                    <p:animScale>
                                      <p:cBhvr>
                                        <p:cTn id="25" dur="166" decel="50000">
                                          <p:stCondLst>
                                            <p:cond delay="676"/>
                                          </p:stCondLst>
                                        </p:cTn>
                                        <p:tgtEl>
                                          <p:spTgt spid="24"/>
                                        </p:tgtEl>
                                      </p:cBhvr>
                                      <p:to x="100000" y="100000"/>
                                    </p:animScale>
                                    <p:animScale>
                                      <p:cBhvr>
                                        <p:cTn id="26" dur="26">
                                          <p:stCondLst>
                                            <p:cond delay="1312"/>
                                          </p:stCondLst>
                                        </p:cTn>
                                        <p:tgtEl>
                                          <p:spTgt spid="24"/>
                                        </p:tgtEl>
                                      </p:cBhvr>
                                      <p:to x="100000" y="80000"/>
                                    </p:animScale>
                                    <p:animScale>
                                      <p:cBhvr>
                                        <p:cTn id="27" dur="166" decel="50000">
                                          <p:stCondLst>
                                            <p:cond delay="1338"/>
                                          </p:stCondLst>
                                        </p:cTn>
                                        <p:tgtEl>
                                          <p:spTgt spid="24"/>
                                        </p:tgtEl>
                                      </p:cBhvr>
                                      <p:to x="100000" y="100000"/>
                                    </p:animScale>
                                    <p:animScale>
                                      <p:cBhvr>
                                        <p:cTn id="28" dur="26">
                                          <p:stCondLst>
                                            <p:cond delay="1642"/>
                                          </p:stCondLst>
                                        </p:cTn>
                                        <p:tgtEl>
                                          <p:spTgt spid="24"/>
                                        </p:tgtEl>
                                      </p:cBhvr>
                                      <p:to x="100000" y="90000"/>
                                    </p:animScale>
                                    <p:animScale>
                                      <p:cBhvr>
                                        <p:cTn id="29" dur="166" decel="50000">
                                          <p:stCondLst>
                                            <p:cond delay="1668"/>
                                          </p:stCondLst>
                                        </p:cTn>
                                        <p:tgtEl>
                                          <p:spTgt spid="24"/>
                                        </p:tgtEl>
                                      </p:cBhvr>
                                      <p:to x="100000" y="100000"/>
                                    </p:animScale>
                                    <p:animScale>
                                      <p:cBhvr>
                                        <p:cTn id="30" dur="26">
                                          <p:stCondLst>
                                            <p:cond delay="1808"/>
                                          </p:stCondLst>
                                        </p:cTn>
                                        <p:tgtEl>
                                          <p:spTgt spid="24"/>
                                        </p:tgtEl>
                                      </p:cBhvr>
                                      <p:to x="100000" y="95000"/>
                                    </p:animScale>
                                    <p:animScale>
                                      <p:cBhvr>
                                        <p:cTn id="31" dur="166" decel="50000">
                                          <p:stCondLst>
                                            <p:cond delay="1834"/>
                                          </p:stCondLst>
                                        </p:cTn>
                                        <p:tgtEl>
                                          <p:spTgt spid="24"/>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2" nodeType="clickEffect">
                                  <p:stCondLst>
                                    <p:cond delay="0"/>
                                  </p:stCondLst>
                                  <p:childTnLst>
                                    <p:animMotion origin="layout" path="M 1.11111E-6 -0.0243 L 1.11111E-6 -0.2743 " pathEditMode="relative" rAng="0" ptsTypes="AA">
                                      <p:cBhvr>
                                        <p:cTn id="35" dur="2000" fill="hold"/>
                                        <p:tgtEl>
                                          <p:spTgt spid="22"/>
                                        </p:tgtEl>
                                        <p:attrNameLst>
                                          <p:attrName>ppt_x</p:attrName>
                                          <p:attrName>ppt_y</p:attrName>
                                        </p:attrNameLst>
                                      </p:cBhvr>
                                      <p:rCtr x="0" y="-12500"/>
                                    </p:animMotion>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80">
                                          <p:stCondLst>
                                            <p:cond delay="0"/>
                                          </p:stCondLst>
                                        </p:cTn>
                                        <p:tgtEl>
                                          <p:spTgt spid="23"/>
                                        </p:tgtEl>
                                      </p:cBhvr>
                                    </p:animEffect>
                                    <p:anim calcmode="lin" valueType="num">
                                      <p:cBhvr>
                                        <p:cTn id="41"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6" dur="26">
                                          <p:stCondLst>
                                            <p:cond delay="650"/>
                                          </p:stCondLst>
                                        </p:cTn>
                                        <p:tgtEl>
                                          <p:spTgt spid="23"/>
                                        </p:tgtEl>
                                      </p:cBhvr>
                                      <p:to x="100000" y="60000"/>
                                    </p:animScale>
                                    <p:animScale>
                                      <p:cBhvr>
                                        <p:cTn id="47" dur="166" decel="50000">
                                          <p:stCondLst>
                                            <p:cond delay="676"/>
                                          </p:stCondLst>
                                        </p:cTn>
                                        <p:tgtEl>
                                          <p:spTgt spid="23"/>
                                        </p:tgtEl>
                                      </p:cBhvr>
                                      <p:to x="100000" y="100000"/>
                                    </p:animScale>
                                    <p:animScale>
                                      <p:cBhvr>
                                        <p:cTn id="48" dur="26">
                                          <p:stCondLst>
                                            <p:cond delay="1312"/>
                                          </p:stCondLst>
                                        </p:cTn>
                                        <p:tgtEl>
                                          <p:spTgt spid="23"/>
                                        </p:tgtEl>
                                      </p:cBhvr>
                                      <p:to x="100000" y="80000"/>
                                    </p:animScale>
                                    <p:animScale>
                                      <p:cBhvr>
                                        <p:cTn id="49" dur="166" decel="50000">
                                          <p:stCondLst>
                                            <p:cond delay="1338"/>
                                          </p:stCondLst>
                                        </p:cTn>
                                        <p:tgtEl>
                                          <p:spTgt spid="23"/>
                                        </p:tgtEl>
                                      </p:cBhvr>
                                      <p:to x="100000" y="100000"/>
                                    </p:animScale>
                                    <p:animScale>
                                      <p:cBhvr>
                                        <p:cTn id="50" dur="26">
                                          <p:stCondLst>
                                            <p:cond delay="1642"/>
                                          </p:stCondLst>
                                        </p:cTn>
                                        <p:tgtEl>
                                          <p:spTgt spid="23"/>
                                        </p:tgtEl>
                                      </p:cBhvr>
                                      <p:to x="100000" y="90000"/>
                                    </p:animScale>
                                    <p:animScale>
                                      <p:cBhvr>
                                        <p:cTn id="51" dur="166" decel="50000">
                                          <p:stCondLst>
                                            <p:cond delay="1668"/>
                                          </p:stCondLst>
                                        </p:cTn>
                                        <p:tgtEl>
                                          <p:spTgt spid="23"/>
                                        </p:tgtEl>
                                      </p:cBhvr>
                                      <p:to x="100000" y="100000"/>
                                    </p:animScale>
                                    <p:animScale>
                                      <p:cBhvr>
                                        <p:cTn id="52" dur="26">
                                          <p:stCondLst>
                                            <p:cond delay="1808"/>
                                          </p:stCondLst>
                                        </p:cTn>
                                        <p:tgtEl>
                                          <p:spTgt spid="23"/>
                                        </p:tgtEl>
                                      </p:cBhvr>
                                      <p:to x="100000" y="95000"/>
                                    </p:animScale>
                                    <p:animScale>
                                      <p:cBhvr>
                                        <p:cTn id="53"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idx="1"/>
          </p:nvPr>
        </p:nvSpPr>
        <p:spPr>
          <a:xfrm>
            <a:off x="2259014" y="763589"/>
            <a:ext cx="7940675" cy="5545137"/>
          </a:xfrm>
        </p:spPr>
        <p:txBody>
          <a:bodyPr/>
          <a:lstStyle/>
          <a:p>
            <a:pPr>
              <a:lnSpc>
                <a:spcPct val="110000"/>
              </a:lnSpc>
              <a:spcBef>
                <a:spcPct val="10000"/>
              </a:spcBef>
              <a:buClr>
                <a:srgbClr val="800080"/>
              </a:buClr>
              <a:buSzPct val="50000"/>
              <a:defRPr/>
            </a:pPr>
            <a:r>
              <a:rPr lang="zh-CN" altLang="en-US" sz="3000" b="1" dirty="0">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GB" sz="2800" b="1" dirty="0">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dirty="0">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dirty="0">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2449514"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a:spLocks noGrp="1" noChangeArrowheads="1"/>
          </p:cNvSpPr>
          <p:nvPr>
            <p:ph type="title"/>
          </p:nvPr>
        </p:nvSpPr>
        <p:spPr>
          <a:xfrm>
            <a:off x="613897" y="22225"/>
            <a:ext cx="5400675" cy="682625"/>
          </a:xfrm>
        </p:spPr>
        <p:txBody>
          <a:bodyPr/>
          <a:lstStyle/>
          <a:p>
            <a:r>
              <a:rPr lang="zh-CN" altLang="en-US" sz="3200" b="1" dirty="0">
                <a:ea typeface="华文新魏" panose="02010800040101010101" pitchFamily="2" charset="-122"/>
              </a:rPr>
              <a:t>二叉树的计数</a:t>
            </a:r>
          </a:p>
        </p:txBody>
      </p:sp>
      <p:sp>
        <p:nvSpPr>
          <p:cNvPr id="199723" name="Rectangle 43"/>
          <p:cNvSpPr>
            <a:spLocks noGrp="1" noChangeArrowheads="1"/>
          </p:cNvSpPr>
          <p:nvPr>
            <p:ph idx="1"/>
          </p:nvPr>
        </p:nvSpPr>
        <p:spPr>
          <a:xfrm>
            <a:off x="2079626" y="873126"/>
            <a:ext cx="8120063" cy="5292725"/>
          </a:xfrm>
        </p:spPr>
        <p:txBody>
          <a:bodyPr>
            <a:normAutofit lnSpcReduction="10000"/>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2459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5953125" y="2206625"/>
            <a:ext cx="4464050" cy="1421928"/>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5951538" y="3717925"/>
            <a:ext cx="4716462" cy="2308324"/>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407368" y="0"/>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2271192" y="1555304"/>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1992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1919289"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100088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91706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extLst>
              <p:ext uri="{D42A27DB-BD31-4B8C-83A1-F6EECF244321}">
                <p14:modId xmlns:p14="http://schemas.microsoft.com/office/powerpoint/2010/main" val="2207724547"/>
              </p:ext>
            </p:extLst>
          </p:nvPr>
        </p:nvGraphicFramePr>
        <p:xfrm>
          <a:off x="2286695" y="3249614"/>
          <a:ext cx="4876800" cy="960437"/>
        </p:xfrm>
        <a:graphic>
          <a:graphicData uri="http://schemas.openxmlformats.org/presentationml/2006/ole">
            <mc:AlternateContent xmlns:mc="http://schemas.openxmlformats.org/markup-compatibility/2006">
              <mc:Choice xmlns:v="urn:schemas-microsoft-com:vml" Requires="v">
                <p:oleObj spid="_x0000_s107933"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695" y="324961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130175" y="-11112"/>
            <a:ext cx="69813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dirty="0">
                <a:solidFill>
                  <a:srgbClr val="0000CC"/>
                </a:solidFill>
                <a:latin typeface="华文新魏" panose="02010800040101010101" pitchFamily="2" charset="-122"/>
                <a:ea typeface="华文新魏" panose="02010800040101010101" pitchFamily="2" charset="-122"/>
              </a:rPr>
              <a:t>计算具有</a:t>
            </a:r>
            <a:r>
              <a:rPr lang="en-US" altLang="en-GB" sz="3200" dirty="0">
                <a:solidFill>
                  <a:srgbClr val="0000CC"/>
                </a:solidFill>
                <a:latin typeface="华文新魏" panose="02010800040101010101" pitchFamily="2" charset="-122"/>
                <a:ea typeface="华文新魏" panose="02010800040101010101" pitchFamily="2" charset="-122"/>
              </a:rPr>
              <a:t>n</a:t>
            </a:r>
            <a:r>
              <a:rPr lang="zh-CN" altLang="en-GB" sz="3200" dirty="0">
                <a:solidFill>
                  <a:srgbClr val="0000CC"/>
                </a:solidFill>
                <a:latin typeface="华文新魏" panose="02010800040101010101" pitchFamily="2" charset="-122"/>
                <a:ea typeface="华文新魏" panose="02010800040101010101" pitchFamily="2" charset="-122"/>
              </a:rPr>
              <a:t>个结点的不同二叉树的棵数</a:t>
            </a:r>
            <a:endParaRPr lang="zh-CN" altLang="en-US" sz="2000" dirty="0">
              <a:solidFill>
                <a:srgbClr val="0000CC"/>
              </a:solidFill>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1775520"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9627840" y="954756"/>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8256240" y="1792956"/>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10008840" y="1792956"/>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8711854" y="1716756"/>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10161240" y="1716756"/>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9704040" y="908720"/>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extLst>
              <p:ext uri="{D42A27DB-BD31-4B8C-83A1-F6EECF244321}">
                <p14:modId xmlns:p14="http://schemas.microsoft.com/office/powerpoint/2010/main" val="3066578843"/>
              </p:ext>
            </p:extLst>
          </p:nvPr>
        </p:nvGraphicFramePr>
        <p:xfrm>
          <a:off x="5577583" y="3321051"/>
          <a:ext cx="112713" cy="214313"/>
        </p:xfrm>
        <a:graphic>
          <a:graphicData uri="http://schemas.openxmlformats.org/presentationml/2006/ole">
            <mc:AlternateContent xmlns:mc="http://schemas.openxmlformats.org/markup-compatibility/2006">
              <mc:Choice xmlns:v="urn:schemas-microsoft-com:vml" Requires="v">
                <p:oleObj spid="_x0000_s107934"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7583"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extLst>
              <p:ext uri="{D42A27DB-BD31-4B8C-83A1-F6EECF244321}">
                <p14:modId xmlns:p14="http://schemas.microsoft.com/office/powerpoint/2010/main" val="2202039359"/>
              </p:ext>
            </p:extLst>
          </p:nvPr>
        </p:nvGraphicFramePr>
        <p:xfrm>
          <a:off x="1775520" y="1083258"/>
          <a:ext cx="2743200" cy="1206500"/>
        </p:xfrm>
        <a:graphic>
          <a:graphicData uri="http://schemas.openxmlformats.org/presentationml/2006/ole">
            <mc:AlternateContent xmlns:mc="http://schemas.openxmlformats.org/markup-compatibility/2006">
              <mc:Choice xmlns:v="urn:schemas-microsoft-com:vml" Requires="v">
                <p:oleObj spid="_x0000_s107935"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5520" y="1083258"/>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extLst>
              <p:ext uri="{D42A27DB-BD31-4B8C-83A1-F6EECF244321}">
                <p14:modId xmlns:p14="http://schemas.microsoft.com/office/powerpoint/2010/main" val="4046699642"/>
              </p:ext>
            </p:extLst>
          </p:nvPr>
        </p:nvGraphicFramePr>
        <p:xfrm>
          <a:off x="2321620" y="4365625"/>
          <a:ext cx="4343400" cy="914400"/>
        </p:xfrm>
        <a:graphic>
          <a:graphicData uri="http://schemas.openxmlformats.org/presentationml/2006/ole">
            <mc:AlternateContent xmlns:mc="http://schemas.openxmlformats.org/markup-compatibility/2006">
              <mc:Choice xmlns:v="urn:schemas-microsoft-com:vml" Requires="v">
                <p:oleObj spid="_x0000_s107936"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1620"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extLst>
              <p:ext uri="{D42A27DB-BD31-4B8C-83A1-F6EECF244321}">
                <p14:modId xmlns:p14="http://schemas.microsoft.com/office/powerpoint/2010/main" val="471099359"/>
              </p:ext>
            </p:extLst>
          </p:nvPr>
        </p:nvGraphicFramePr>
        <p:xfrm>
          <a:off x="2213670" y="5373688"/>
          <a:ext cx="4495800" cy="914400"/>
        </p:xfrm>
        <a:graphic>
          <a:graphicData uri="http://schemas.openxmlformats.org/presentationml/2006/ole">
            <mc:AlternateContent xmlns:mc="http://schemas.openxmlformats.org/markup-compatibility/2006">
              <mc:Choice xmlns:v="urn:schemas-microsoft-com:vml" Requires="v">
                <p:oleObj spid="_x0000_s107937"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670"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8522195" y="4797152"/>
            <a:ext cx="3046413" cy="1323439"/>
          </a:xfrm>
          <a:prstGeom prst="rect">
            <a:avLst/>
          </a:prstGeom>
          <a:solidFill>
            <a:schemeClr val="tx1">
              <a:lumMod val="95000"/>
              <a:lumOff val="5000"/>
            </a:schemeClr>
          </a:solidFill>
        </p:spPr>
        <p:txBody>
          <a:bodyPr wrap="square">
            <a:spAutoFit/>
          </a:bodyPr>
          <a:lstStyle/>
          <a:p>
            <a:r>
              <a:rPr lang="zh-CN" altLang="en-US" sz="2000" b="0" dirty="0">
                <a:solidFill>
                  <a:schemeClr val="bg1"/>
                </a:solidFill>
                <a:latin typeface="Arial" panose="020B0604020202020204" pitchFamily="34" charset="0"/>
                <a:cs typeface="Arial" panose="020B0604020202020204" pitchFamily="34" charset="0"/>
              </a:rPr>
              <a:t>long a[MAXA] = {1};</a:t>
            </a:r>
          </a:p>
          <a:p>
            <a:r>
              <a:rPr lang="zh-CN" altLang="en-US" sz="2000" b="0" dirty="0">
                <a:solidFill>
                  <a:schemeClr val="bg1"/>
                </a:solidFill>
                <a:latin typeface="Arial" panose="020B0604020202020204" pitchFamily="34" charset="0"/>
                <a:cs typeface="Arial" panose="020B0604020202020204" pitchFamily="34" charset="0"/>
              </a:rPr>
              <a:t>for(int i=1;i&lt;=n;i++)</a:t>
            </a:r>
          </a:p>
          <a:p>
            <a:r>
              <a:rPr lang="zh-CN" altLang="en-US" sz="2000" b="0" dirty="0">
                <a:solidFill>
                  <a:schemeClr val="bg1"/>
                </a:solidFill>
                <a:latin typeface="Arial" panose="020B0604020202020204" pitchFamily="34" charset="0"/>
                <a:cs typeface="Arial" panose="020B0604020202020204" pitchFamily="34" charset="0"/>
              </a:rPr>
              <a:t>  for(int j=0;j&lt;=i;j++)</a:t>
            </a:r>
          </a:p>
          <a:p>
            <a:r>
              <a:rPr lang="zh-CN" altLang="en-US" sz="2000" b="0" dirty="0">
                <a:solidFill>
                  <a:schemeClr val="bg1"/>
                </a:solidFill>
                <a:latin typeface="Arial" panose="020B0604020202020204" pitchFamily="34" charset="0"/>
                <a:cs typeface="Arial" panose="020B0604020202020204" pitchFamily="34" charset="0"/>
              </a:rPr>
              <a:t>    a[i] += a[j] * a[i-j-1];</a:t>
            </a:r>
          </a:p>
        </p:txBody>
      </p:sp>
      <p:pic>
        <p:nvPicPr>
          <p:cNvPr id="3" name="图片 2"/>
          <p:cNvPicPr>
            <a:picLocks noChangeAspect="1"/>
          </p:cNvPicPr>
          <p:nvPr/>
        </p:nvPicPr>
        <p:blipFill>
          <a:blip r:embed="rId14"/>
          <a:stretch>
            <a:fillRect/>
          </a:stretch>
        </p:blipFill>
        <p:spPr>
          <a:xfrm>
            <a:off x="7989973" y="2708920"/>
            <a:ext cx="3866667" cy="1828571"/>
          </a:xfrm>
          <a:prstGeom prst="rect">
            <a:avLst/>
          </a:prstGeom>
        </p:spPr>
      </p:pic>
      <p:sp>
        <p:nvSpPr>
          <p:cNvPr id="4" name="矩形 3"/>
          <p:cNvSpPr/>
          <p:nvPr/>
        </p:nvSpPr>
        <p:spPr>
          <a:xfrm>
            <a:off x="4655840" y="827818"/>
            <a:ext cx="3505251"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a:solidFill>
                  <a:srgbClr val="4D4D4D"/>
                </a:solidFill>
                <a:latin typeface="-apple-system"/>
              </a:rPr>
              <a:t>f(0)=1</a:t>
            </a:r>
            <a:r>
              <a:rPr lang="zh-CN" altLang="en-US" sz="1400" dirty="0">
                <a:solidFill>
                  <a:srgbClr val="4D4D4D"/>
                </a:solidFill>
                <a:latin typeface="-apple-system"/>
              </a:rPr>
              <a:t>，</a:t>
            </a:r>
            <a:r>
              <a:rPr lang="en-US" altLang="zh-CN" sz="1400" dirty="0">
                <a:solidFill>
                  <a:srgbClr val="4D4D4D"/>
                </a:solidFill>
                <a:latin typeface="-apple-system"/>
              </a:rPr>
              <a:t>f(1)=1 </a:t>
            </a:r>
            <a:r>
              <a:rPr lang="en-US" altLang="zh-CN" sz="1400" dirty="0"/>
              <a:t/>
            </a:r>
            <a:br>
              <a:rPr lang="en-US" altLang="zh-CN" sz="1400" dirty="0"/>
            </a:br>
            <a:r>
              <a:rPr lang="en-US" altLang="zh-CN" sz="1400" dirty="0">
                <a:solidFill>
                  <a:srgbClr val="4D4D4D"/>
                </a:solidFill>
                <a:latin typeface="-apple-system"/>
              </a:rPr>
              <a:t>f(2)=f(1)f(0)+f(0)f(1) </a:t>
            </a:r>
            <a:r>
              <a:rPr lang="en-US" altLang="zh-CN" sz="1400" dirty="0"/>
              <a:t/>
            </a:r>
            <a:br>
              <a:rPr lang="en-US" altLang="zh-CN" sz="1400" dirty="0"/>
            </a:br>
            <a:r>
              <a:rPr lang="en-US" altLang="zh-CN" sz="1400" dirty="0">
                <a:solidFill>
                  <a:srgbClr val="4D4D4D"/>
                </a:solidFill>
                <a:latin typeface="-apple-system"/>
              </a:rPr>
              <a:t>f(3)=f(2)f(0)+f(1)f(1)+f(0)f(2)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f(n)=f(n-1)f(0)+f(n-2)f(1</a:t>
            </a:r>
            <a:r>
              <a:rPr lang="en-US" altLang="zh-CN" sz="1400" dirty="0" smtClean="0">
                <a:solidFill>
                  <a:srgbClr val="4D4D4D"/>
                </a:solidFill>
                <a:latin typeface="-apple-system"/>
              </a:rPr>
              <a:t>)</a:t>
            </a:r>
          </a:p>
          <a:p>
            <a:r>
              <a:rPr lang="en-US" altLang="zh-CN" sz="1400" dirty="0" smtClean="0">
                <a:solidFill>
                  <a:srgbClr val="4D4D4D"/>
                </a:solidFill>
                <a:latin typeface="-apple-system"/>
              </a:rPr>
              <a:t>     +……….+</a:t>
            </a:r>
            <a:r>
              <a:rPr lang="en-US" altLang="zh-CN" sz="1400" dirty="0">
                <a:solidFill>
                  <a:srgbClr val="4D4D4D"/>
                </a:solidFill>
                <a:latin typeface="-apple-system"/>
              </a:rPr>
              <a:t>f(1)f(n-2)+f(0)f(n-1) </a:t>
            </a:r>
            <a:endParaRPr lang="zh-CN" altLang="en-US"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smtClean="0"/>
              <a:t>Catalan</a:t>
            </a:r>
            <a:r>
              <a:rPr lang="zh-CN" altLang="en-US" dirty="0"/>
              <a:t>数</a:t>
            </a:r>
          </a:p>
        </p:txBody>
      </p:sp>
      <p:sp>
        <p:nvSpPr>
          <p:cNvPr id="5" name="内容占位符 4"/>
          <p:cNvSpPr>
            <a:spLocks noGrp="1"/>
          </p:cNvSpPr>
          <p:nvPr>
            <p:ph idx="1"/>
          </p:nvPr>
        </p:nvSpPr>
        <p:spPr>
          <a:xfrm>
            <a:off x="838200" y="1044127"/>
            <a:ext cx="10515600" cy="5193185"/>
          </a:xfrm>
        </p:spPr>
        <p:txBody>
          <a:bodyPr>
            <a:noAutofit/>
          </a:bodyPr>
          <a:lstStyle/>
          <a:p>
            <a:pPr marL="0" indent="0">
              <a:buNone/>
            </a:pPr>
            <a:r>
              <a:rPr lang="en-US" altLang="zh-CN" sz="2000" dirty="0"/>
              <a:t>(1)</a:t>
            </a:r>
            <a:r>
              <a:rPr lang="zh-CN" altLang="en-US" sz="2000" dirty="0"/>
              <a:t>矩阵链乘： </a:t>
            </a:r>
            <a:r>
              <a:rPr lang="en-US" altLang="zh-CN" sz="2000" dirty="0"/>
              <a:t>P=a1×a2×a3×……×an</a:t>
            </a:r>
            <a:r>
              <a:rPr lang="zh-CN" altLang="en-US" sz="2000" dirty="0"/>
              <a:t>，依据乘法结合律，不改变其顺序，只用括号表示成对的乘积，试问有几种括号化的方案？ </a:t>
            </a:r>
          </a:p>
          <a:p>
            <a:pPr marL="0" indent="0">
              <a:buNone/>
            </a:pPr>
            <a:r>
              <a:rPr lang="en-US" altLang="zh-CN" sz="2000" dirty="0"/>
              <a:t>(2)</a:t>
            </a:r>
            <a:r>
              <a:rPr lang="zh-CN" altLang="en-US" sz="2000" dirty="0"/>
              <a:t>一个栈</a:t>
            </a:r>
            <a:r>
              <a:rPr lang="en-US" altLang="zh-CN" sz="2000" dirty="0"/>
              <a:t>(</a:t>
            </a:r>
            <a:r>
              <a:rPr lang="zh-CN" altLang="en-US" sz="2000" dirty="0"/>
              <a:t>无穷大</a:t>
            </a:r>
            <a:r>
              <a:rPr lang="en-US" altLang="zh-CN" sz="2000" dirty="0"/>
              <a:t>)</a:t>
            </a:r>
            <a:r>
              <a:rPr lang="zh-CN" altLang="en-US" sz="2000" dirty="0"/>
              <a:t>的进栈序列为</a:t>
            </a:r>
            <a:r>
              <a:rPr lang="en-US" altLang="zh-CN" sz="2000" dirty="0"/>
              <a:t>1,2,3,..n,</a:t>
            </a:r>
            <a:r>
              <a:rPr lang="zh-CN" altLang="en-US" sz="2000" dirty="0"/>
              <a:t>有多少个不同的出栈序列</a:t>
            </a:r>
            <a:r>
              <a:rPr lang="en-US" altLang="zh-CN" sz="2000" dirty="0"/>
              <a:t>? </a:t>
            </a:r>
          </a:p>
          <a:p>
            <a:pPr marL="0" indent="0">
              <a:buNone/>
            </a:pPr>
            <a:r>
              <a:rPr lang="en-US" altLang="zh-CN" sz="2000" dirty="0"/>
              <a:t>(3)</a:t>
            </a:r>
            <a:r>
              <a:rPr lang="zh-CN" altLang="en-US" sz="2000" dirty="0"/>
              <a:t>有</a:t>
            </a:r>
            <a:r>
              <a:rPr lang="en-US" altLang="zh-CN" sz="2000" dirty="0"/>
              <a:t>2n</a:t>
            </a:r>
            <a:r>
              <a:rPr lang="zh-CN" altLang="en-US" sz="2000" dirty="0"/>
              <a:t>个人排成一行进入剧场。入场费</a:t>
            </a:r>
            <a:r>
              <a:rPr lang="en-US" altLang="zh-CN" sz="2000" dirty="0"/>
              <a:t>5</a:t>
            </a:r>
            <a:r>
              <a:rPr lang="zh-CN" altLang="en-US" sz="2000" dirty="0"/>
              <a:t>元。其中只有</a:t>
            </a:r>
            <a:r>
              <a:rPr lang="en-US" altLang="zh-CN" sz="2000" dirty="0"/>
              <a:t>n</a:t>
            </a:r>
            <a:r>
              <a:rPr lang="zh-CN" altLang="en-US" sz="2000" dirty="0"/>
              <a:t>个人有一张</a:t>
            </a:r>
            <a:r>
              <a:rPr lang="en-US" altLang="zh-CN" sz="2000" dirty="0"/>
              <a:t>5</a:t>
            </a:r>
            <a:r>
              <a:rPr lang="zh-CN" altLang="en-US" sz="2000" dirty="0"/>
              <a:t>元钞票，另外</a:t>
            </a:r>
            <a:r>
              <a:rPr lang="en-US" altLang="zh-CN" sz="2000" dirty="0"/>
              <a:t>n</a:t>
            </a:r>
            <a:r>
              <a:rPr lang="zh-CN" altLang="en-US" sz="2000" dirty="0"/>
              <a:t>人只有</a:t>
            </a:r>
            <a:r>
              <a:rPr lang="en-US" altLang="zh-CN" sz="2000" dirty="0"/>
              <a:t>10</a:t>
            </a:r>
            <a:r>
              <a:rPr lang="zh-CN" altLang="en-US" sz="2000" dirty="0"/>
              <a:t>元钞票，剧院无其它钞票，问有多少中方法使得只要有</a:t>
            </a:r>
            <a:r>
              <a:rPr lang="en-US" altLang="zh-CN" sz="2000" dirty="0"/>
              <a:t>10</a:t>
            </a:r>
            <a:r>
              <a:rPr lang="zh-CN" altLang="en-US" sz="2000" dirty="0"/>
              <a:t>元的人买票，售票处就有</a:t>
            </a:r>
            <a:r>
              <a:rPr lang="en-US" altLang="zh-CN" sz="2000" dirty="0"/>
              <a:t>5</a:t>
            </a:r>
            <a:r>
              <a:rPr lang="zh-CN" altLang="en-US" sz="2000" dirty="0"/>
              <a:t>元的钞票找零？</a:t>
            </a:r>
            <a:r>
              <a:rPr lang="en-US" altLang="zh-CN" sz="2000" dirty="0"/>
              <a:t>(</a:t>
            </a:r>
            <a:r>
              <a:rPr lang="zh-CN" altLang="en-US" sz="2000" dirty="0"/>
              <a:t>将持</a:t>
            </a:r>
            <a:r>
              <a:rPr lang="en-US" altLang="zh-CN" sz="2000" dirty="0"/>
              <a:t>5</a:t>
            </a:r>
            <a:r>
              <a:rPr lang="zh-CN" altLang="en-US" sz="2000" dirty="0"/>
              <a:t>元者到达视作将</a:t>
            </a:r>
            <a:r>
              <a:rPr lang="en-US" altLang="zh-CN" sz="2000" dirty="0"/>
              <a:t>5</a:t>
            </a:r>
            <a:r>
              <a:rPr lang="zh-CN" altLang="en-US" sz="2000" dirty="0"/>
              <a:t>元入栈，持</a:t>
            </a:r>
            <a:r>
              <a:rPr lang="en-US" altLang="zh-CN" sz="2000" dirty="0"/>
              <a:t>10</a:t>
            </a:r>
            <a:r>
              <a:rPr lang="zh-CN" altLang="en-US" sz="2000" dirty="0"/>
              <a:t>元者到达视作使栈中某</a:t>
            </a:r>
            <a:r>
              <a:rPr lang="en-US" altLang="zh-CN" sz="2000" dirty="0"/>
              <a:t>5</a:t>
            </a:r>
            <a:r>
              <a:rPr lang="zh-CN" altLang="en-US" sz="2000" dirty="0"/>
              <a:t>元出栈</a:t>
            </a:r>
            <a:r>
              <a:rPr lang="en-US" altLang="zh-CN" sz="2000" dirty="0"/>
              <a:t>) </a:t>
            </a:r>
          </a:p>
          <a:p>
            <a:pPr marL="0" indent="0">
              <a:buNone/>
            </a:pPr>
            <a:r>
              <a:rPr lang="en-US" altLang="zh-CN" sz="2000" dirty="0"/>
              <a:t>(4)</a:t>
            </a:r>
            <a:r>
              <a:rPr lang="zh-CN" altLang="en-US" sz="2000" dirty="0"/>
              <a:t>将一个凸多边形区域分成三角形区域的方法数</a:t>
            </a:r>
            <a:r>
              <a:rPr lang="en-US" altLang="zh-CN" sz="2000" dirty="0"/>
              <a:t>? </a:t>
            </a:r>
          </a:p>
          <a:p>
            <a:pPr marL="0" indent="0">
              <a:buNone/>
            </a:pPr>
            <a:r>
              <a:rPr lang="en-US" altLang="zh-CN" sz="2000" dirty="0"/>
              <a:t>(5)</a:t>
            </a:r>
            <a:r>
              <a:rPr lang="zh-CN" altLang="en-US" sz="2000" dirty="0"/>
              <a:t>在圆上选择</a:t>
            </a:r>
            <a:r>
              <a:rPr lang="en-US" altLang="zh-CN" sz="2000" dirty="0"/>
              <a:t>2n</a:t>
            </a:r>
            <a:r>
              <a:rPr lang="zh-CN" altLang="en-US" sz="2000" dirty="0"/>
              <a:t>个点</a:t>
            </a:r>
            <a:r>
              <a:rPr lang="en-US" altLang="zh-CN" sz="2000" dirty="0"/>
              <a:t>,</a:t>
            </a:r>
            <a:r>
              <a:rPr lang="zh-CN" altLang="en-US" sz="2000" dirty="0"/>
              <a:t>将这些点成对连接起来，使得所得到的</a:t>
            </a:r>
            <a:r>
              <a:rPr lang="en-US" altLang="zh-CN" sz="2000" dirty="0"/>
              <a:t>n</a:t>
            </a:r>
            <a:r>
              <a:rPr lang="zh-CN" altLang="en-US" sz="2000" dirty="0"/>
              <a:t>条线段不相交的方法数。 </a:t>
            </a:r>
          </a:p>
          <a:p>
            <a:pPr marL="0" indent="0">
              <a:buNone/>
            </a:pPr>
            <a:r>
              <a:rPr lang="en-US" altLang="zh-CN" sz="2000" dirty="0"/>
              <a:t>(6)</a:t>
            </a:r>
            <a:r>
              <a:rPr lang="zh-CN" altLang="en-US" sz="2000" dirty="0"/>
              <a:t>一位大城市的律师在她住所以北</a:t>
            </a:r>
            <a:r>
              <a:rPr lang="en-US" altLang="zh-CN" sz="2000" dirty="0"/>
              <a:t>n</a:t>
            </a:r>
            <a:r>
              <a:rPr lang="zh-CN" altLang="en-US" sz="2000" dirty="0"/>
              <a:t>个街区和以东</a:t>
            </a:r>
            <a:r>
              <a:rPr lang="en-US" altLang="zh-CN" sz="2000" dirty="0"/>
              <a:t>n</a:t>
            </a:r>
            <a:r>
              <a:rPr lang="zh-CN" altLang="en-US" sz="2000" dirty="0"/>
              <a:t>个街区处工作。每天她走</a:t>
            </a:r>
            <a:r>
              <a:rPr lang="en-US" altLang="zh-CN" sz="2000" dirty="0"/>
              <a:t>2n</a:t>
            </a:r>
            <a:r>
              <a:rPr lang="zh-CN" altLang="en-US" sz="2000" dirty="0"/>
              <a:t>个街区去上班。如果她从不穿越（但可以碰到）从家到办公室的对角线，那么有多少条可能的道路？</a:t>
            </a:r>
          </a:p>
        </p:txBody>
      </p:sp>
      <p:graphicFrame>
        <p:nvGraphicFramePr>
          <p:cNvPr id="7" name="Object 4"/>
          <p:cNvGraphicFramePr>
            <a:graphicFrameLocks noChangeAspect="1"/>
          </p:cNvGraphicFramePr>
          <p:nvPr>
            <p:extLst>
              <p:ext uri="{D42A27DB-BD31-4B8C-83A1-F6EECF244321}">
                <p14:modId xmlns:p14="http://schemas.microsoft.com/office/powerpoint/2010/main" val="1660861705"/>
              </p:ext>
            </p:extLst>
          </p:nvPr>
        </p:nvGraphicFramePr>
        <p:xfrm>
          <a:off x="3503712" y="5085184"/>
          <a:ext cx="4876800" cy="960437"/>
        </p:xfrm>
        <a:graphic>
          <a:graphicData uri="http://schemas.openxmlformats.org/presentationml/2006/ole">
            <mc:AlternateContent xmlns:mc="http://schemas.openxmlformats.org/markup-compatibility/2006">
              <mc:Choice xmlns:v="urn:schemas-microsoft-com:vml" Requires="v">
                <p:oleObj spid="_x0000_s213015" name="公式" r:id="rId3" imgW="1739900" imgH="393700" progId="Equation.3">
                  <p:embed/>
                </p:oleObj>
              </mc:Choice>
              <mc:Fallback>
                <p:oleObj name="公式" r:id="rId3" imgW="1739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508518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50676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1884364"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1992313" y="2995614"/>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2495551"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7177089"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601446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845921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7203665" y="3876675"/>
            <a:ext cx="120097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8788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7277513"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8812626"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7280275" y="5487989"/>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8793164" y="5487989"/>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7424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8793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6383338" y="3427414"/>
            <a:ext cx="18732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6383338" y="5011739"/>
            <a:ext cx="208756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371475" y="-23317"/>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23317"/>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1992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1919288" y="3214689"/>
            <a:ext cx="86423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2351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444334" y="1114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1775520" y="4590623"/>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4207876" y="4590623"/>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9104420"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6561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2008189"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2459039"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2459039"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2459039" y="4495801"/>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4367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5159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5951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7391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4654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6096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7391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4367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5230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6670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7462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376083"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623393" y="116632"/>
            <a:ext cx="1656184"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2171700" y="1125539"/>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2135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8456"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normAutofit fontScale="90000"/>
          </a:bodyPr>
          <a:lstStyle/>
          <a:p>
            <a:r>
              <a:rPr lang="zh-CN" altLang="en-US" smtClean="0"/>
              <a:t>二叉树遍历方法小结</a:t>
            </a:r>
          </a:p>
        </p:txBody>
      </p:sp>
      <p:sp>
        <p:nvSpPr>
          <p:cNvPr id="4" name="Text Box 3"/>
          <p:cNvSpPr txBox="1">
            <a:spLocks noChangeArrowheads="1"/>
          </p:cNvSpPr>
          <p:nvPr/>
        </p:nvSpPr>
        <p:spPr bwMode="auto">
          <a:xfrm>
            <a:off x="1199456" y="980728"/>
            <a:ext cx="1022513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t>从二叉树的三种递归遍历算法可知，三种遍历算法的不同之处在于</a:t>
            </a:r>
            <a:r>
              <a:rPr lang="zh-CN" altLang="en-US" sz="2000" dirty="0">
                <a:solidFill>
                  <a:srgbClr val="FF0000"/>
                </a:solidFill>
              </a:rPr>
              <a:t>访问根结点和遍历左、右子树的顺序不同</a:t>
            </a:r>
            <a:r>
              <a:rPr lang="zh-CN" altLang="en-US" sz="2000" dirty="0"/>
              <a:t>，若递归算法中去掉与递归无关的语句</a:t>
            </a:r>
            <a:r>
              <a:rPr lang="en-US" altLang="zh-CN" sz="2000" dirty="0"/>
              <a:t>——</a:t>
            </a:r>
            <a:r>
              <a:rPr lang="zh-CN" altLang="en-US" sz="2000" dirty="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1199457" y="2412542"/>
            <a:ext cx="102251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这样一来每个结点都被访问三次，若将按顺序</a:t>
            </a:r>
            <a:r>
              <a:rPr lang="zh-CN" altLang="en-US" sz="2000" dirty="0">
                <a:solidFill>
                  <a:srgbClr val="FF0000"/>
                </a:solidFill>
              </a:rPr>
              <a:t>第一次</a:t>
            </a:r>
            <a:r>
              <a:rPr lang="zh-CN" altLang="en-US" sz="2000" dirty="0"/>
              <a:t>访问的结点排列起来，则得到该二叉树的先序序列，</a:t>
            </a:r>
            <a:r>
              <a:rPr lang="zh-CN" altLang="en-US" sz="2000" dirty="0">
                <a:solidFill>
                  <a:srgbClr val="FF0000"/>
                </a:solidFill>
              </a:rPr>
              <a:t>第二次</a:t>
            </a:r>
            <a:r>
              <a:rPr lang="zh-CN" altLang="en-US" sz="2000" dirty="0"/>
              <a:t>访问的结点排列起来，则得到该二叉树的中序序列，</a:t>
            </a:r>
            <a:r>
              <a:rPr lang="zh-CN" altLang="en-US" sz="2000" dirty="0">
                <a:solidFill>
                  <a:srgbClr val="FF0000"/>
                </a:solidFill>
              </a:rPr>
              <a:t>第三次</a:t>
            </a:r>
            <a:r>
              <a:rPr lang="zh-CN" altLang="en-US" sz="2000" dirty="0"/>
              <a:t>访问的结点排列起来，则得到该二叉树的后序序列。</a:t>
            </a:r>
          </a:p>
        </p:txBody>
      </p:sp>
      <p:sp>
        <p:nvSpPr>
          <p:cNvPr id="6" name="Text Box 5"/>
          <p:cNvSpPr txBox="1">
            <a:spLocks noChangeArrowheads="1"/>
          </p:cNvSpPr>
          <p:nvPr/>
        </p:nvSpPr>
        <p:spPr bwMode="auto">
          <a:xfrm>
            <a:off x="1199457" y="3735389"/>
            <a:ext cx="35281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000" dirty="0"/>
              <a:t>右图中，第一次访问到的结点用</a:t>
            </a:r>
            <a:r>
              <a:rPr lang="zh-CN" altLang="en-US" sz="2000" dirty="0">
                <a:solidFill>
                  <a:srgbClr val="FF0000"/>
                </a:solidFill>
                <a:effectLst>
                  <a:outerShdw blurRad="38100" dist="38100" dir="2700000" algn="tl">
                    <a:srgbClr val="000000">
                      <a:alpha val="43137"/>
                    </a:srgbClr>
                  </a:outerShdw>
                </a:effectLst>
              </a:rPr>
              <a:t>△</a:t>
            </a:r>
            <a:r>
              <a:rPr lang="zh-CN" altLang="en-US" sz="2000" dirty="0"/>
              <a:t>表示，第二次访问到的结点用</a:t>
            </a:r>
            <a:r>
              <a:rPr lang="zh-CN" altLang="en-US" sz="2000" dirty="0">
                <a:solidFill>
                  <a:srgbClr val="0000FF"/>
                </a:solidFill>
                <a:effectLst>
                  <a:outerShdw blurRad="38100" dist="38100" dir="2700000" algn="tl">
                    <a:srgbClr val="000000">
                      <a:alpha val="43137"/>
                    </a:srgbClr>
                  </a:outerShdw>
                </a:effectLst>
              </a:rPr>
              <a:t>○</a:t>
            </a:r>
            <a:r>
              <a:rPr lang="zh-CN" altLang="en-US" sz="2000" dirty="0"/>
              <a:t>表示，第三次访问到的结点用</a:t>
            </a:r>
            <a:r>
              <a:rPr lang="zh-CN" altLang="en-US" sz="2000" dirty="0">
                <a:solidFill>
                  <a:srgbClr val="00FF00"/>
                </a:solidFill>
              </a:rPr>
              <a:t>□</a:t>
            </a:r>
            <a:r>
              <a:rPr lang="zh-CN" altLang="en-US" sz="2000" dirty="0"/>
              <a:t>表示，按虚线顺序将所有</a:t>
            </a:r>
            <a:r>
              <a:rPr lang="zh-CN" altLang="en-US" sz="2000" dirty="0">
                <a:solidFill>
                  <a:srgbClr val="FF0000"/>
                </a:solidFill>
                <a:effectLst>
                  <a:outerShdw blurRad="38100" dist="38100" dir="2700000" algn="tl">
                    <a:srgbClr val="000000">
                      <a:alpha val="43137"/>
                    </a:srgbClr>
                  </a:outerShdw>
                </a:effectLst>
              </a:rPr>
              <a:t>△</a:t>
            </a:r>
            <a:r>
              <a:rPr lang="zh-CN" altLang="en-US" sz="2000" dirty="0"/>
              <a:t>排列起来，则得到先序序列为</a:t>
            </a:r>
            <a:r>
              <a:rPr lang="en-US" altLang="zh-CN" sz="2000" dirty="0"/>
              <a:t>-*</a:t>
            </a:r>
            <a:r>
              <a:rPr lang="en-US" altLang="zh-CN" sz="2000" dirty="0" err="1"/>
              <a:t>abc</a:t>
            </a:r>
            <a:r>
              <a:rPr lang="en-US" altLang="zh-CN" sz="2000" dirty="0"/>
              <a:t>,</a:t>
            </a:r>
            <a:r>
              <a:rPr lang="zh-CN" altLang="en-US" sz="2000" dirty="0"/>
              <a:t>将所有</a:t>
            </a:r>
            <a:r>
              <a:rPr lang="zh-CN" altLang="en-US" sz="2000" dirty="0">
                <a:solidFill>
                  <a:srgbClr val="0000FF"/>
                </a:solidFill>
                <a:effectLst>
                  <a:outerShdw blurRad="38100" dist="38100" dir="2700000" algn="tl">
                    <a:srgbClr val="000000">
                      <a:alpha val="43137"/>
                    </a:srgbClr>
                  </a:outerShdw>
                </a:effectLst>
              </a:rPr>
              <a:t>○</a:t>
            </a:r>
            <a:r>
              <a:rPr lang="zh-CN" altLang="en-US" sz="2000" dirty="0"/>
              <a:t>排列起来，则得到中序序列为</a:t>
            </a:r>
            <a:r>
              <a:rPr lang="en-US" altLang="zh-CN" sz="2000" dirty="0"/>
              <a:t>a*b-c</a:t>
            </a:r>
            <a:r>
              <a:rPr lang="zh-CN" altLang="en-US" sz="2000" dirty="0"/>
              <a:t>，将所有</a:t>
            </a:r>
            <a:r>
              <a:rPr lang="zh-CN" altLang="en-US" sz="2000" dirty="0">
                <a:solidFill>
                  <a:srgbClr val="00FF00"/>
                </a:solidFill>
              </a:rPr>
              <a:t>□</a:t>
            </a:r>
            <a:r>
              <a:rPr lang="zh-CN" altLang="en-US" sz="2000" dirty="0"/>
              <a:t>排列起来，则得到后序序列为</a:t>
            </a:r>
            <a:r>
              <a:rPr lang="en-US" altLang="zh-CN" sz="2000" dirty="0" err="1"/>
              <a:t>ab</a:t>
            </a:r>
            <a:r>
              <a:rPr lang="en-US" altLang="zh-CN" sz="2000" dirty="0"/>
              <a:t>*c-</a:t>
            </a:r>
            <a:r>
              <a:rPr lang="zh-CN" altLang="en-US" sz="2000"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1325004610"/>
              </p:ext>
            </p:extLst>
          </p:nvPr>
        </p:nvGraphicFramePr>
        <p:xfrm>
          <a:off x="5042966" y="2947988"/>
          <a:ext cx="6597650" cy="4368800"/>
        </p:xfrm>
        <a:graphic>
          <a:graphicData uri="http://schemas.openxmlformats.org/presentationml/2006/ole">
            <mc:AlternateContent xmlns:mc="http://schemas.openxmlformats.org/markup-compatibility/2006">
              <mc:Choice xmlns:v="urn:schemas-microsoft-com:vml" Requires="v">
                <p:oleObj spid="_x0000_s112725"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2966"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352" y="4926320"/>
            <a:ext cx="1403648" cy="19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p:cNvSpPr>
            <a:spLocks noGrp="1" noChangeArrowheads="1"/>
          </p:cNvSpPr>
          <p:nvPr>
            <p:ph type="title"/>
          </p:nvPr>
        </p:nvSpPr>
        <p:spPr>
          <a:xfrm>
            <a:off x="479376" y="0"/>
            <a:ext cx="7632401" cy="718416"/>
          </a:xfrm>
        </p:spPr>
        <p:txBody>
          <a:bodyPr>
            <a:normAutofit/>
          </a:bodyPr>
          <a:lstStyle/>
          <a:p>
            <a:r>
              <a:rPr lang="zh-CN" altLang="en-US" sz="3200" b="1" dirty="0">
                <a:latin typeface="华文新魏" panose="02010800040101010101" pitchFamily="2" charset="-122"/>
                <a:ea typeface="华文新魏" panose="02010800040101010101" pitchFamily="2" charset="-122"/>
              </a:rPr>
              <a:t>线索化二叉树 </a:t>
            </a:r>
            <a:r>
              <a:rPr lang="en-US" altLang="zh-CN" sz="3200" b="1" dirty="0" smtClean="0">
                <a:latin typeface="华文新魏" panose="02010800040101010101" pitchFamily="2" charset="-122"/>
                <a:ea typeface="华文新魏" panose="02010800040101010101" pitchFamily="2" charset="-122"/>
              </a:rPr>
              <a:t>(</a:t>
            </a:r>
            <a:r>
              <a:rPr lang="en-US" altLang="zh-CN" sz="3200" b="1" dirty="0">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idx="1"/>
          </p:nvPr>
        </p:nvSpPr>
        <p:spPr>
          <a:xfrm>
            <a:off x="1415480" y="1196752"/>
            <a:ext cx="9577063"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rgbClr val="0000CC"/>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
        <p:nvSpPr>
          <p:cNvPr id="4" name="Text Box 9"/>
          <p:cNvSpPr txBox="1">
            <a:spLocks noChangeArrowheads="1"/>
          </p:cNvSpPr>
          <p:nvPr/>
        </p:nvSpPr>
        <p:spPr bwMode="auto">
          <a:xfrm>
            <a:off x="6811170" y="5892159"/>
            <a:ext cx="245318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r>
              <a:rPr lang="en-US" altLang="zh-CN" sz="2000" dirty="0">
                <a:solidFill>
                  <a:srgbClr val="0000FF"/>
                </a:solidFill>
                <a:latin typeface="Times New Roman" panose="02020603050405020304" pitchFamily="18" charset="0"/>
              </a:rPr>
              <a:t>&amp;</a:t>
            </a:r>
            <a:r>
              <a:rPr lang="zh-CN" altLang="en-US" sz="2000" dirty="0">
                <a:solidFill>
                  <a:srgbClr val="0000FF"/>
                </a:solidFill>
                <a:latin typeface="Times New Roman" panose="02020603050405020304" pitchFamily="18" charset="0"/>
              </a:rPr>
              <a:t>三叉链表</a:t>
            </a:r>
            <a:endParaRPr lang="en-US" altLang="zh-CN" sz="2000" dirty="0">
              <a:solidFill>
                <a:srgbClr val="0000FF"/>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18332" y="-43037"/>
            <a:ext cx="5684838" cy="752475"/>
          </a:xfrm>
        </p:spPr>
        <p:txBody>
          <a:bodyPr/>
          <a:lstStyle/>
          <a:p>
            <a:pPr>
              <a:lnSpc>
                <a:spcPct val="95000"/>
              </a:lnSpc>
            </a:pPr>
            <a:r>
              <a:rPr lang="zh-CN" altLang="en-US" sz="3200" b="1" dirty="0">
                <a:latin typeface="华文新魏" panose="02010800040101010101" pitchFamily="2" charset="-122"/>
                <a:ea typeface="华文新魏" panose="02010800040101010101" pitchFamily="2" charset="-122"/>
              </a:rPr>
              <a:t>线索 </a:t>
            </a:r>
            <a:r>
              <a:rPr lang="en-US" altLang="zh-CN" sz="3200" b="1" dirty="0">
                <a:latin typeface="华文新魏" panose="02010800040101010101" pitchFamily="2" charset="-122"/>
                <a:ea typeface="华文新魏" panose="02010800040101010101" pitchFamily="2" charset="-122"/>
              </a:rPr>
              <a:t>(Thread)</a:t>
            </a:r>
            <a:endParaRPr lang="en-US" altLang="zh-CN" sz="4800" dirty="0">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2351088" y="5508626"/>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dirty="0">
                <a:latin typeface="Times New Roman" panose="02020603050405020304" pitchFamily="18" charset="0"/>
                <a:ea typeface="仿宋_GB2312" pitchFamily="49" charset="-122"/>
              </a:rPr>
              <a:t>增加前驱</a:t>
            </a:r>
            <a:r>
              <a:rPr lang="en-US" altLang="zh-CN" sz="3000" dirty="0" err="1">
                <a:solidFill>
                  <a:schemeClr val="tx2"/>
                </a:solidFill>
                <a:latin typeface="Times New Roman" panose="02020603050405020304" pitchFamily="18" charset="0"/>
                <a:ea typeface="仿宋_GB2312" pitchFamily="49" charset="-122"/>
              </a:rPr>
              <a:t>Pred</a:t>
            </a:r>
            <a:r>
              <a:rPr lang="zh-CN" altLang="en-US" sz="3000" dirty="0">
                <a:latin typeface="Times New Roman" panose="02020603050405020304" pitchFamily="18" charset="0"/>
                <a:ea typeface="仿宋_GB2312" pitchFamily="49" charset="-122"/>
              </a:rPr>
              <a:t>指针和后继</a:t>
            </a:r>
            <a:r>
              <a:rPr lang="en-US" altLang="zh-CN" sz="3000" dirty="0" err="1">
                <a:solidFill>
                  <a:srgbClr val="000066"/>
                </a:solidFill>
                <a:latin typeface="Times New Roman" panose="02020603050405020304" pitchFamily="18" charset="0"/>
                <a:ea typeface="仿宋_GB2312" pitchFamily="49" charset="-122"/>
              </a:rPr>
              <a:t>Succ</a:t>
            </a:r>
            <a:r>
              <a:rPr lang="zh-CN" altLang="en-US" sz="3000" dirty="0">
                <a:latin typeface="Times New Roman" panose="02020603050405020304" pitchFamily="18" charset="0"/>
                <a:ea typeface="仿宋_GB2312" pitchFamily="49" charset="-122"/>
              </a:rPr>
              <a:t>指针的二叉树</a:t>
            </a:r>
            <a:endParaRPr lang="zh-CN" altLang="en-US" sz="3000" dirty="0">
              <a:latin typeface="Times New Roman" panose="02020603050405020304" pitchFamily="18" charset="0"/>
            </a:endParaRPr>
          </a:p>
        </p:txBody>
      </p:sp>
      <p:grpSp>
        <p:nvGrpSpPr>
          <p:cNvPr id="114692" name="Group 12"/>
          <p:cNvGrpSpPr>
            <a:grpSpLocks/>
          </p:cNvGrpSpPr>
          <p:nvPr/>
        </p:nvGrpSpPr>
        <p:grpSpPr bwMode="auto">
          <a:xfrm>
            <a:off x="2566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1954214"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4789"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accent4">
                      <a:lumMod val="50000"/>
                    </a:schemeClr>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4694" name="Group 131"/>
          <p:cNvGrpSpPr>
            <a:grpSpLocks/>
          </p:cNvGrpSpPr>
          <p:nvPr/>
        </p:nvGrpSpPr>
        <p:grpSpPr bwMode="auto">
          <a:xfrm>
            <a:off x="5267325" y="2205039"/>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10"/>
              <a:chOff x="4377" y="1820"/>
              <a:chExt cx="1044" cy="310"/>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10"/>
              <a:chOff x="3810" y="2432"/>
              <a:chExt cx="1088" cy="310"/>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44" cy="308"/>
              <a:chOff x="5374" y="2432"/>
              <a:chExt cx="1044"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5964</TotalTime>
  <Words>13983</Words>
  <Application>Microsoft Office PowerPoint</Application>
  <PresentationFormat>宽屏</PresentationFormat>
  <Paragraphs>3825</Paragraphs>
  <Slides>196</Slides>
  <Notes>7</Notes>
  <HiddenSlides>2</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5</vt:i4>
      </vt:variant>
      <vt:variant>
        <vt:lpstr>幻灯片标题</vt:lpstr>
      </vt:variant>
      <vt:variant>
        <vt:i4>196</vt:i4>
      </vt:variant>
    </vt:vector>
  </HeadingPairs>
  <TitlesOfParts>
    <vt:vector size="227" baseType="lpstr">
      <vt:lpstr>-apple-system</vt:lpstr>
      <vt:lpstr>Arial Unicode MS</vt:lpstr>
      <vt:lpstr>ITC Officina Sans Book</vt:lpstr>
      <vt:lpstr>仿宋_GB2312</vt:lpstr>
      <vt:lpstr>黑体</vt:lpstr>
      <vt:lpstr>华文仿宋</vt:lpstr>
      <vt:lpstr>华文新魏</vt:lpstr>
      <vt:lpstr>楷体</vt:lpstr>
      <vt:lpstr>楷体_GB2312</vt:lpstr>
      <vt:lpstr>隶书</vt:lpstr>
      <vt:lpstr>宋体</vt:lpstr>
      <vt:lpstr>文泉驿微米黑</vt:lpstr>
      <vt:lpstr>Arial</vt:lpstr>
      <vt:lpstr>Arial Narrow</vt:lpstr>
      <vt:lpstr>Book Antiqua</vt:lpstr>
      <vt:lpstr>Calibri</vt:lpstr>
      <vt:lpstr>Calibri Light</vt:lpstr>
      <vt:lpstr>Comic Sans MS</vt:lpstr>
      <vt:lpstr>Corbel</vt:lpstr>
      <vt:lpstr>Courier New</vt:lpstr>
      <vt:lpstr>Garamond</vt:lpstr>
      <vt:lpstr>Symbol</vt:lpstr>
      <vt:lpstr>Tahoma</vt:lpstr>
      <vt:lpstr>Times New Roman</vt:lpstr>
      <vt:lpstr>Wingdings</vt:lpstr>
      <vt:lpstr>3_Blends</vt:lpstr>
      <vt:lpstr>Visio</vt:lpstr>
      <vt:lpstr>公式</vt:lpstr>
      <vt:lpstr>Picture2</vt:lpstr>
      <vt:lpstr>Picture</vt:lpstr>
      <vt:lpstr>工作表</vt:lpstr>
      <vt:lpstr>数 据 结 构 第5章 树与二叉树</vt:lpstr>
      <vt:lpstr>第四章 要点回顾</vt:lpstr>
      <vt:lpstr>PowerPoint 演示文稿</vt:lpstr>
      <vt:lpstr>PowerPoint 演示文稿</vt:lpstr>
      <vt:lpstr>两类数据结构的比较</vt:lpstr>
      <vt:lpstr>Motivation</vt:lpstr>
      <vt:lpstr>Motivation</vt:lpstr>
      <vt:lpstr>Motivation</vt:lpstr>
      <vt:lpstr>树结构示例1-族谱</vt:lpstr>
      <vt:lpstr>树结构示例2-模块划分</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几个特殊的二叉树</vt:lpstr>
      <vt:lpstr>课堂练习</vt:lpstr>
      <vt:lpstr>PowerPoint 演示文稿</vt:lpstr>
      <vt:lpstr>二叉树的性质</vt:lpstr>
      <vt:lpstr>二叉树的性质</vt:lpstr>
      <vt:lpstr>二叉树的性质</vt:lpstr>
      <vt:lpstr>二叉树的性质</vt:lpstr>
      <vt:lpstr>课堂练习</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应用二叉树遍历的应用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课堂练习</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PowerPoint 演示文稿</vt:lpstr>
      <vt:lpstr>二叉树的计数</vt:lpstr>
      <vt:lpstr>PowerPoint 演示文稿</vt:lpstr>
      <vt:lpstr>PowerPoint 演示文稿</vt:lpstr>
      <vt:lpstr>Catalan数</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寻找当前结点在中序下的前驱</vt:lpstr>
      <vt:lpstr>在中序线索化二叉树中部分成员函数的实现</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用子女-兄弟表示实现的树的类定义</vt:lpstr>
      <vt:lpstr>子女-兄弟链表常用操作的实现</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森林与二叉树的转换</vt:lpstr>
      <vt:lpstr>森林转化成二叉树的规则</vt:lpstr>
      <vt:lpstr>二叉树转换为森林的规则</vt:lpstr>
      <vt:lpstr>森林的遍历</vt:lpstr>
      <vt:lpstr>森林的先根次序遍历</vt:lpstr>
      <vt:lpstr>森林的后根次序遍历</vt:lpstr>
      <vt:lpstr>广度优先遍历（层次序遍历）</vt:lpstr>
      <vt:lpstr>堆 ( Heap )</vt:lpstr>
      <vt:lpstr>最小堆 vs 最大堆</vt:lpstr>
      <vt:lpstr>堆的元素下标计算</vt:lpstr>
      <vt:lpstr>最小堆的类定义</vt:lpstr>
      <vt:lpstr>堆的建立</vt:lpstr>
      <vt:lpstr>PowerPoint 演示文稿</vt:lpstr>
      <vt:lpstr>最小堆的下滑调整算法</vt:lpstr>
      <vt:lpstr>将一组用数组存放的任意数据调整成堆</vt:lpstr>
      <vt:lpstr>PowerPoint 演示文稿</vt:lpstr>
      <vt:lpstr>PowerPoint 演示文稿</vt:lpstr>
      <vt:lpstr>PowerPoint 演示文稿</vt:lpstr>
      <vt:lpstr>最小堆的插入</vt:lpstr>
      <vt:lpstr>PowerPoint 演示文稿</vt:lpstr>
      <vt:lpstr>PowerPoint 演示文稿</vt:lpstr>
      <vt:lpstr>PowerPoint 演示文稿</vt:lpstr>
      <vt:lpstr>最小堆的删除算法</vt:lpstr>
      <vt:lpstr>堆排序、二叉排序树</vt:lpstr>
      <vt:lpstr>PowerPoint 演示文稿</vt:lpstr>
      <vt:lpstr>问题的提出：数据传输 &amp; 判定树</vt:lpstr>
      <vt:lpstr>最短长度编码问题</vt:lpstr>
      <vt:lpstr>Huffman树相关概念</vt:lpstr>
      <vt:lpstr>Huffman树</vt:lpstr>
      <vt:lpstr>PowerPoint 演示文稿</vt:lpstr>
      <vt:lpstr>带权路径长度(Weighted Path Length, WPL)</vt:lpstr>
      <vt:lpstr>PowerPoint 演示文稿</vt:lpstr>
      <vt:lpstr>PowerPoint 演示文稿</vt:lpstr>
      <vt:lpstr>Huffman树</vt:lpstr>
      <vt:lpstr>哈夫曼树的构造算法</vt:lpstr>
      <vt:lpstr>哈夫曼树的构造算法</vt:lpstr>
      <vt:lpstr>Huffman树的类定义</vt:lpstr>
      <vt:lpstr>建立Huffman树的算法</vt:lpstr>
      <vt:lpstr>基于静态链表的Huffman树  ---另外一种建树算法</vt:lpstr>
      <vt:lpstr>PowerPoint 演示文稿</vt:lpstr>
      <vt:lpstr>PowerPoint 演示文稿</vt:lpstr>
      <vt:lpstr>PowerPoint 演示文稿</vt:lpstr>
      <vt:lpstr>PowerPoint 演示文稿</vt:lpstr>
      <vt:lpstr>基于静态链表的Huffman树建立算法*</vt:lpstr>
      <vt:lpstr>哈夫曼树的应用1——哈夫曼编码 </vt:lpstr>
      <vt:lpstr>Huffman编码</vt:lpstr>
      <vt:lpstr>PowerPoint 演示文稿</vt:lpstr>
      <vt:lpstr>Huffman编码</vt:lpstr>
      <vt:lpstr>权值如何得到？字典如何得到？</vt:lpstr>
      <vt:lpstr>PowerPoint 演示文稿</vt:lpstr>
      <vt:lpstr>PowerPoint 演示文稿</vt:lpstr>
      <vt:lpstr>PowerPoint 演示文稿</vt:lpstr>
      <vt:lpstr>PowerPoint 演示文稿</vt:lpstr>
      <vt:lpstr>哈夫曼树的应用2——最优判定树</vt:lpstr>
      <vt:lpstr>游戏中的判定树</vt:lpstr>
      <vt:lpstr>如何使判断执行的最快？</vt:lpstr>
      <vt:lpstr>香农-范诺算法（Shannon-Fano coding）</vt:lpstr>
      <vt:lpstr>第二次上机作业（2020年10.20前完成）</vt:lpstr>
      <vt:lpstr>第二次上机作业（2020年10.20前完成）</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1159</cp:revision>
  <dcterms:created xsi:type="dcterms:W3CDTF">2004-02-17T03:02:14Z</dcterms:created>
  <dcterms:modified xsi:type="dcterms:W3CDTF">2020-10-12T02:45:10Z</dcterms:modified>
</cp:coreProperties>
</file>